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8" r:id="rId2"/>
  </p:sldMasterIdLst>
  <p:notesMasterIdLst>
    <p:notesMasterId r:id="rId38"/>
  </p:notesMasterIdLst>
  <p:sldIdLst>
    <p:sldId id="256" r:id="rId3"/>
    <p:sldId id="308" r:id="rId4"/>
    <p:sldId id="370" r:id="rId5"/>
    <p:sldId id="409" r:id="rId6"/>
    <p:sldId id="329" r:id="rId7"/>
    <p:sldId id="331" r:id="rId8"/>
    <p:sldId id="333" r:id="rId9"/>
    <p:sldId id="455" r:id="rId10"/>
    <p:sldId id="430" r:id="rId11"/>
    <p:sldId id="361" r:id="rId12"/>
    <p:sldId id="438" r:id="rId13"/>
    <p:sldId id="449" r:id="rId14"/>
    <p:sldId id="439" r:id="rId15"/>
    <p:sldId id="450" r:id="rId16"/>
    <p:sldId id="440" r:id="rId17"/>
    <p:sldId id="436" r:id="rId18"/>
    <p:sldId id="406" r:id="rId19"/>
    <p:sldId id="429" r:id="rId20"/>
    <p:sldId id="434" r:id="rId21"/>
    <p:sldId id="441" r:id="rId22"/>
    <p:sldId id="444" r:id="rId23"/>
    <p:sldId id="445" r:id="rId24"/>
    <p:sldId id="446" r:id="rId25"/>
    <p:sldId id="447" r:id="rId26"/>
    <p:sldId id="448" r:id="rId27"/>
    <p:sldId id="451" r:id="rId28"/>
    <p:sldId id="427" r:id="rId29"/>
    <p:sldId id="452" r:id="rId30"/>
    <p:sldId id="428" r:id="rId31"/>
    <p:sldId id="344" r:id="rId32"/>
    <p:sldId id="410" r:id="rId33"/>
    <p:sldId id="405" r:id="rId34"/>
    <p:sldId id="432" r:id="rId35"/>
    <p:sldId id="431" r:id="rId36"/>
    <p:sldId id="454"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1" autoAdjust="0"/>
    <p:restoredTop sz="96335" autoAdjust="0"/>
  </p:normalViewPr>
  <p:slideViewPr>
    <p:cSldViewPr>
      <p:cViewPr varScale="1">
        <p:scale>
          <a:sx n="72" d="100"/>
          <a:sy n="72" d="100"/>
        </p:scale>
        <p:origin x="-5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83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8ABA18-ED3E-45FB-B716-7BBC4EFAAF82}" type="doc">
      <dgm:prSet loTypeId="urn:microsoft.com/office/officeart/2005/8/layout/vList5" loCatId="list" qsTypeId="urn:microsoft.com/office/officeart/2005/8/quickstyle/3d9" qsCatId="3D" csTypeId="urn:microsoft.com/office/officeart/2005/8/colors/colorful2" csCatId="colorful" phldr="1"/>
      <dgm:spPr/>
      <dgm:t>
        <a:bodyPr/>
        <a:lstStyle/>
        <a:p>
          <a:endParaRPr lang="fr-FR"/>
        </a:p>
      </dgm:t>
    </dgm:pt>
    <dgm:pt modelId="{1CBE3BC7-8044-40E0-8F37-E213B97E99E7}">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Le Soulèvement intérieur</a:t>
          </a:r>
          <a:endParaRPr lang="fr-FR" dirty="0"/>
        </a:p>
      </dgm:t>
    </dgm:pt>
    <dgm:pt modelId="{B878EBED-389C-4201-A16E-9D2CDC370B50}" type="parTrans" cxnId="{6A1BA122-9FE3-4F8C-9D7A-8D5EDD1BE10E}">
      <dgm:prSet/>
      <dgm:spPr/>
      <dgm:t>
        <a:bodyPr/>
        <a:lstStyle/>
        <a:p>
          <a:endParaRPr lang="fr-FR"/>
        </a:p>
      </dgm:t>
    </dgm:pt>
    <dgm:pt modelId="{7A23176F-91DB-4D44-B985-F2311312760A}" type="sibTrans" cxnId="{6A1BA122-9FE3-4F8C-9D7A-8D5EDD1BE10E}">
      <dgm:prSet/>
      <dgm:spPr/>
      <dgm:t>
        <a:bodyPr/>
        <a:lstStyle/>
        <a:p>
          <a:endParaRPr lang="fr-FR"/>
        </a:p>
      </dgm:t>
    </dgm:pt>
    <dgm:pt modelId="{2D11670D-3785-4751-9441-490A05F1E37C}">
      <dgm:prSet phldrT="[Texte]"/>
      <dgm:spPr/>
      <dgm:t>
        <a:bodyPr/>
        <a:lstStyle/>
        <a:p>
          <a:r>
            <a:rPr lang="fr-FR" dirty="0" smtClean="0"/>
            <a:t>La révolte de la conscience</a:t>
          </a:r>
          <a:endParaRPr lang="fr-FR" dirty="0"/>
        </a:p>
      </dgm:t>
    </dgm:pt>
    <dgm:pt modelId="{13D92505-9196-466B-A062-28595D9F5314}" type="parTrans" cxnId="{CAC2AAD1-559E-4324-B836-CED88A6DD0BD}">
      <dgm:prSet/>
      <dgm:spPr/>
      <dgm:t>
        <a:bodyPr/>
        <a:lstStyle/>
        <a:p>
          <a:endParaRPr lang="fr-FR"/>
        </a:p>
      </dgm:t>
    </dgm:pt>
    <dgm:pt modelId="{B6ED4A16-AAEB-4FD4-966F-36B865FB1349}" type="sibTrans" cxnId="{CAC2AAD1-559E-4324-B836-CED88A6DD0BD}">
      <dgm:prSet/>
      <dgm:spPr/>
      <dgm:t>
        <a:bodyPr/>
        <a:lstStyle/>
        <a:p>
          <a:endParaRPr lang="fr-FR"/>
        </a:p>
      </dgm:t>
    </dgm:pt>
    <dgm:pt modelId="{07ABFF93-A8A7-405F-9EA0-3358366E4C75}">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Les étapes de la révolution de la conscience</a:t>
          </a:r>
          <a:endParaRPr lang="fr-FR" dirty="0"/>
        </a:p>
      </dgm:t>
    </dgm:pt>
    <dgm:pt modelId="{90D987B7-B69E-4885-9054-8866DDDA1BDD}" type="parTrans" cxnId="{C9981102-8A05-4D81-A07D-8CCD35C10F7C}">
      <dgm:prSet/>
      <dgm:spPr/>
      <dgm:t>
        <a:bodyPr/>
        <a:lstStyle/>
        <a:p>
          <a:endParaRPr lang="fr-FR"/>
        </a:p>
      </dgm:t>
    </dgm:pt>
    <dgm:pt modelId="{EFAD5F6D-9FFE-4A93-9FA3-86242D54324A}" type="sibTrans" cxnId="{C9981102-8A05-4D81-A07D-8CCD35C10F7C}">
      <dgm:prSet/>
      <dgm:spPr/>
      <dgm:t>
        <a:bodyPr/>
        <a:lstStyle/>
        <a:p>
          <a:endParaRPr lang="fr-FR"/>
        </a:p>
      </dgm:t>
    </dgm:pt>
    <dgm:pt modelId="{F2B11761-9131-40D1-B166-EF446A160823}">
      <dgm:prSet phldrT="[Texte]"/>
      <dgm:spPr/>
      <dgm:t>
        <a:bodyPr/>
        <a:lstStyle/>
        <a:p>
          <a:r>
            <a:rPr lang="fr-FR" dirty="0" smtClean="0"/>
            <a:t>Conscience libérée, purifiée, unifiée, pacifiée, exaltée</a:t>
          </a:r>
          <a:endParaRPr lang="fr-FR" dirty="0"/>
        </a:p>
      </dgm:t>
    </dgm:pt>
    <dgm:pt modelId="{0BCC64FD-1A1B-4B95-9D00-B16FE593F8E3}" type="parTrans" cxnId="{C8694F76-797A-44A6-A9A3-6C294D9627C2}">
      <dgm:prSet/>
      <dgm:spPr/>
      <dgm:t>
        <a:bodyPr/>
        <a:lstStyle/>
        <a:p>
          <a:endParaRPr lang="fr-FR"/>
        </a:p>
      </dgm:t>
    </dgm:pt>
    <dgm:pt modelId="{5F10B04C-D5EC-4306-8B3B-B40733CA1232}" type="sibTrans" cxnId="{C8694F76-797A-44A6-A9A3-6C294D9627C2}">
      <dgm:prSet/>
      <dgm:spPr/>
      <dgm:t>
        <a:bodyPr/>
        <a:lstStyle/>
        <a:p>
          <a:endParaRPr lang="fr-FR"/>
        </a:p>
      </dgm:t>
    </dgm:pt>
    <dgm:pt modelId="{E9D46FAA-6C9F-4C0E-9129-118AAAB51FFE}">
      <dgm:prSet phldrT="[Texte]"/>
      <dgm:spPr/>
      <dgm:t>
        <a:bodyPr/>
        <a:lstStyle/>
        <a:p>
          <a:r>
            <a:rPr lang="fr-FR" dirty="0" smtClean="0"/>
            <a:t>Révolution personnelle et révolution collective</a:t>
          </a:r>
          <a:endParaRPr lang="fr-FR" dirty="0"/>
        </a:p>
      </dgm:t>
    </dgm:pt>
    <dgm:pt modelId="{C34384E6-AD5F-4C4E-9199-79FCC2DB48C5}" type="parTrans" cxnId="{D6BFEA07-C276-4CB8-A5AB-C8B6CF8CA56D}">
      <dgm:prSet/>
      <dgm:spPr/>
      <dgm:t>
        <a:bodyPr/>
        <a:lstStyle/>
        <a:p>
          <a:endParaRPr lang="fr-FR"/>
        </a:p>
      </dgm:t>
    </dgm:pt>
    <dgm:pt modelId="{7C14A758-1568-4003-82A7-DCF1427B915E}" type="sibTrans" cxnId="{D6BFEA07-C276-4CB8-A5AB-C8B6CF8CA56D}">
      <dgm:prSet/>
      <dgm:spPr/>
      <dgm:t>
        <a:bodyPr/>
        <a:lstStyle/>
        <a:p>
          <a:endParaRPr lang="fr-FR"/>
        </a:p>
      </dgm:t>
    </dgm:pt>
    <dgm:pt modelId="{2905C08F-CE35-4016-8731-898906AAF34C}">
      <dgm:prSet phldrT="[Texte]"/>
      <dgm:spPr/>
      <dgm:t>
        <a:bodyPr/>
        <a:lstStyle/>
        <a:p>
          <a:r>
            <a:rPr lang="fr-FR" dirty="0" smtClean="0"/>
            <a:t>La </a:t>
          </a:r>
          <a:r>
            <a:rPr lang="fr-FR" smtClean="0"/>
            <a:t>retraite quotidienne</a:t>
          </a:r>
          <a:endParaRPr lang="fr-FR" dirty="0"/>
        </a:p>
      </dgm:t>
    </dgm:pt>
    <dgm:pt modelId="{11BDD46C-EB1E-4A6A-BA72-3E4540F522E8}" type="parTrans" cxnId="{74788B9C-18C1-4AFF-AC70-6B68706E98F5}">
      <dgm:prSet/>
      <dgm:spPr/>
      <dgm:t>
        <a:bodyPr/>
        <a:lstStyle/>
        <a:p>
          <a:endParaRPr lang="fr-FR"/>
        </a:p>
      </dgm:t>
    </dgm:pt>
    <dgm:pt modelId="{C821B022-EB3A-4117-A118-701E3A5A4E91}" type="sibTrans" cxnId="{74788B9C-18C1-4AFF-AC70-6B68706E98F5}">
      <dgm:prSet/>
      <dgm:spPr/>
      <dgm:t>
        <a:bodyPr/>
        <a:lstStyle/>
        <a:p>
          <a:endParaRPr lang="fr-FR"/>
        </a:p>
      </dgm:t>
    </dgm:pt>
    <dgm:pt modelId="{9A9698EB-66C2-4396-9D4B-2668146B2C21}">
      <dgm:prSet phldrT="[Texte]"/>
      <dgm:spPr/>
      <dgm:t>
        <a:bodyPr/>
        <a:lstStyle/>
        <a:p>
          <a:r>
            <a:rPr lang="fr-FR" dirty="0" smtClean="0"/>
            <a:t>Le rôle des minorités créatrices</a:t>
          </a:r>
          <a:endParaRPr lang="fr-FR" dirty="0"/>
        </a:p>
      </dgm:t>
    </dgm:pt>
    <dgm:pt modelId="{9541AB65-4411-4A71-82AA-7C7817037C57}" type="parTrans" cxnId="{866EB32A-EF79-4AA1-8F11-B3A9F303690C}">
      <dgm:prSet/>
      <dgm:spPr/>
      <dgm:t>
        <a:bodyPr/>
        <a:lstStyle/>
        <a:p>
          <a:endParaRPr lang="fr-FR"/>
        </a:p>
      </dgm:t>
    </dgm:pt>
    <dgm:pt modelId="{D46D5B22-5C69-46DF-B033-B7798F48A135}" type="sibTrans" cxnId="{866EB32A-EF79-4AA1-8F11-B3A9F303690C}">
      <dgm:prSet/>
      <dgm:spPr/>
      <dgm:t>
        <a:bodyPr/>
        <a:lstStyle/>
        <a:p>
          <a:endParaRPr lang="fr-FR"/>
        </a:p>
      </dgm:t>
    </dgm:pt>
    <dgm:pt modelId="{2700F0AE-08A4-4470-B3D6-B830BDC1CD40}">
      <dgm:prSet phldrT="[Texte]"/>
      <dgm:spPr/>
      <dgm:t>
        <a:bodyPr/>
        <a:lstStyle/>
        <a:p>
          <a:r>
            <a:rPr lang="fr-FR" dirty="0" smtClean="0"/>
            <a:t>Soif de justice et de justesse</a:t>
          </a:r>
          <a:endParaRPr lang="fr-FR" dirty="0"/>
        </a:p>
      </dgm:t>
    </dgm:pt>
    <dgm:pt modelId="{E829F623-F3DE-4BB9-9263-5BE488E4FBAB}" type="parTrans" cxnId="{967B77E3-6B74-4695-A1F7-71B0A1D08042}">
      <dgm:prSet/>
      <dgm:spPr/>
      <dgm:t>
        <a:bodyPr/>
        <a:lstStyle/>
        <a:p>
          <a:endParaRPr lang="fr-FR"/>
        </a:p>
      </dgm:t>
    </dgm:pt>
    <dgm:pt modelId="{15766E94-2C50-4665-B920-6E42A68DCAE8}" type="sibTrans" cxnId="{967B77E3-6B74-4695-A1F7-71B0A1D08042}">
      <dgm:prSet/>
      <dgm:spPr/>
      <dgm:t>
        <a:bodyPr/>
        <a:lstStyle/>
        <a:p>
          <a:endParaRPr lang="fr-FR"/>
        </a:p>
      </dgm:t>
    </dgm:pt>
    <dgm:pt modelId="{3D593917-7645-4A6A-A89E-8BCFE687AD8A}" type="pres">
      <dgm:prSet presAssocID="{4A8ABA18-ED3E-45FB-B716-7BBC4EFAAF82}" presName="Name0" presStyleCnt="0">
        <dgm:presLayoutVars>
          <dgm:dir/>
          <dgm:animLvl val="lvl"/>
          <dgm:resizeHandles val="exact"/>
        </dgm:presLayoutVars>
      </dgm:prSet>
      <dgm:spPr/>
      <dgm:t>
        <a:bodyPr/>
        <a:lstStyle/>
        <a:p>
          <a:endParaRPr lang="fr-FR"/>
        </a:p>
      </dgm:t>
    </dgm:pt>
    <dgm:pt modelId="{3DD1EF64-E3ED-4A89-BD7D-C585C9598649}" type="pres">
      <dgm:prSet presAssocID="{1CBE3BC7-8044-40E0-8F37-E213B97E99E7}" presName="linNode" presStyleCnt="0"/>
      <dgm:spPr/>
      <dgm:t>
        <a:bodyPr/>
        <a:lstStyle/>
        <a:p>
          <a:endParaRPr lang="fr-FR"/>
        </a:p>
      </dgm:t>
    </dgm:pt>
    <dgm:pt modelId="{76E97679-DF86-4239-BF02-A5AD71DB2F13}" type="pres">
      <dgm:prSet presAssocID="{1CBE3BC7-8044-40E0-8F37-E213B97E99E7}" presName="parentText" presStyleLbl="node1" presStyleIdx="0" presStyleCnt="3">
        <dgm:presLayoutVars>
          <dgm:chMax val="1"/>
          <dgm:bulletEnabled val="1"/>
        </dgm:presLayoutVars>
      </dgm:prSet>
      <dgm:spPr/>
      <dgm:t>
        <a:bodyPr/>
        <a:lstStyle/>
        <a:p>
          <a:endParaRPr lang="fr-FR"/>
        </a:p>
      </dgm:t>
    </dgm:pt>
    <dgm:pt modelId="{399A56D3-24DD-47BE-8EA9-CDAB0E30155E}" type="pres">
      <dgm:prSet presAssocID="{1CBE3BC7-8044-40E0-8F37-E213B97E99E7}" presName="descendantText" presStyleLbl="alignAccFollowNode1" presStyleIdx="0" presStyleCnt="3">
        <dgm:presLayoutVars>
          <dgm:bulletEnabled val="1"/>
        </dgm:presLayoutVars>
      </dgm:prSet>
      <dgm:spPr/>
      <dgm:t>
        <a:bodyPr/>
        <a:lstStyle/>
        <a:p>
          <a:endParaRPr lang="fr-FR"/>
        </a:p>
      </dgm:t>
    </dgm:pt>
    <dgm:pt modelId="{78112C84-A67E-4488-AAD7-C23AD80560FB}" type="pres">
      <dgm:prSet presAssocID="{7A23176F-91DB-4D44-B985-F2311312760A}" presName="sp" presStyleCnt="0"/>
      <dgm:spPr/>
      <dgm:t>
        <a:bodyPr/>
        <a:lstStyle/>
        <a:p>
          <a:endParaRPr lang="fr-FR"/>
        </a:p>
      </dgm:t>
    </dgm:pt>
    <dgm:pt modelId="{2DCA0F99-DFBA-4DFE-A556-34A0959CA133}" type="pres">
      <dgm:prSet presAssocID="{07ABFF93-A8A7-405F-9EA0-3358366E4C75}" presName="linNode" presStyleCnt="0"/>
      <dgm:spPr/>
      <dgm:t>
        <a:bodyPr/>
        <a:lstStyle/>
        <a:p>
          <a:endParaRPr lang="fr-FR"/>
        </a:p>
      </dgm:t>
    </dgm:pt>
    <dgm:pt modelId="{DFDA6F23-2B1D-4B4D-8AD9-9AA6AE8DDF08}" type="pres">
      <dgm:prSet presAssocID="{07ABFF93-A8A7-405F-9EA0-3358366E4C75}" presName="parentText" presStyleLbl="node1" presStyleIdx="1" presStyleCnt="3">
        <dgm:presLayoutVars>
          <dgm:chMax val="1"/>
          <dgm:bulletEnabled val="1"/>
        </dgm:presLayoutVars>
      </dgm:prSet>
      <dgm:spPr/>
      <dgm:t>
        <a:bodyPr/>
        <a:lstStyle/>
        <a:p>
          <a:endParaRPr lang="fr-FR"/>
        </a:p>
      </dgm:t>
    </dgm:pt>
    <dgm:pt modelId="{9AFAE0D4-FE8C-4798-84EB-184B55D298C2}" type="pres">
      <dgm:prSet presAssocID="{07ABFF93-A8A7-405F-9EA0-3358366E4C75}" presName="descendantText" presStyleLbl="alignAccFollowNode1" presStyleIdx="1" presStyleCnt="3">
        <dgm:presLayoutVars>
          <dgm:bulletEnabled val="1"/>
        </dgm:presLayoutVars>
      </dgm:prSet>
      <dgm:spPr/>
      <dgm:t>
        <a:bodyPr/>
        <a:lstStyle/>
        <a:p>
          <a:endParaRPr lang="fr-FR"/>
        </a:p>
      </dgm:t>
    </dgm:pt>
    <dgm:pt modelId="{80E254FB-03AD-4B35-9868-657498855B7F}" type="pres">
      <dgm:prSet presAssocID="{EFAD5F6D-9FFE-4A93-9FA3-86242D54324A}" presName="sp" presStyleCnt="0"/>
      <dgm:spPr/>
      <dgm:t>
        <a:bodyPr/>
        <a:lstStyle/>
        <a:p>
          <a:endParaRPr lang="fr-FR"/>
        </a:p>
      </dgm:t>
    </dgm:pt>
    <dgm:pt modelId="{704574FC-9B8C-4B99-840C-1804514986EB}" type="pres">
      <dgm:prSet presAssocID="{E9D46FAA-6C9F-4C0E-9129-118AAAB51FFE}" presName="linNode" presStyleCnt="0"/>
      <dgm:spPr/>
      <dgm:t>
        <a:bodyPr/>
        <a:lstStyle/>
        <a:p>
          <a:endParaRPr lang="fr-FR"/>
        </a:p>
      </dgm:t>
    </dgm:pt>
    <dgm:pt modelId="{00C642F2-36B9-42A5-B843-C21BA87DAB48}" type="pres">
      <dgm:prSet presAssocID="{E9D46FAA-6C9F-4C0E-9129-118AAAB51FFE}" presName="parentText" presStyleLbl="node1" presStyleIdx="2" presStyleCnt="3">
        <dgm:presLayoutVars>
          <dgm:chMax val="1"/>
          <dgm:bulletEnabled val="1"/>
        </dgm:presLayoutVars>
      </dgm:prSet>
      <dgm:spPr/>
      <dgm:t>
        <a:bodyPr/>
        <a:lstStyle/>
        <a:p>
          <a:endParaRPr lang="fr-FR"/>
        </a:p>
      </dgm:t>
    </dgm:pt>
    <dgm:pt modelId="{1C4A7B01-4197-4BC7-9F77-FF4D8E2186EF}" type="pres">
      <dgm:prSet presAssocID="{E9D46FAA-6C9F-4C0E-9129-118AAAB51FFE}" presName="descendantText" presStyleLbl="alignAccFollowNode1" presStyleIdx="2" presStyleCnt="3">
        <dgm:presLayoutVars>
          <dgm:bulletEnabled val="1"/>
        </dgm:presLayoutVars>
      </dgm:prSet>
      <dgm:spPr/>
      <dgm:t>
        <a:bodyPr/>
        <a:lstStyle/>
        <a:p>
          <a:endParaRPr lang="fr-FR"/>
        </a:p>
      </dgm:t>
    </dgm:pt>
  </dgm:ptLst>
  <dgm:cxnLst>
    <dgm:cxn modelId="{C9981102-8A05-4D81-A07D-8CCD35C10F7C}" srcId="{4A8ABA18-ED3E-45FB-B716-7BBC4EFAAF82}" destId="{07ABFF93-A8A7-405F-9EA0-3358366E4C75}" srcOrd="1" destOrd="0" parTransId="{90D987B7-B69E-4885-9054-8866DDDA1BDD}" sibTransId="{EFAD5F6D-9FFE-4A93-9FA3-86242D54324A}"/>
    <dgm:cxn modelId="{DEFF56F1-01D6-4661-84BA-936FAF8C7CE2}" type="presOf" srcId="{2D11670D-3785-4751-9441-490A05F1E37C}" destId="{399A56D3-24DD-47BE-8EA9-CDAB0E30155E}" srcOrd="0" destOrd="0" presId="urn:microsoft.com/office/officeart/2005/8/layout/vList5"/>
    <dgm:cxn modelId="{6A1BA122-9FE3-4F8C-9D7A-8D5EDD1BE10E}" srcId="{4A8ABA18-ED3E-45FB-B716-7BBC4EFAAF82}" destId="{1CBE3BC7-8044-40E0-8F37-E213B97E99E7}" srcOrd="0" destOrd="0" parTransId="{B878EBED-389C-4201-A16E-9D2CDC370B50}" sibTransId="{7A23176F-91DB-4D44-B985-F2311312760A}"/>
    <dgm:cxn modelId="{D6BFEA07-C276-4CB8-A5AB-C8B6CF8CA56D}" srcId="{4A8ABA18-ED3E-45FB-B716-7BBC4EFAAF82}" destId="{E9D46FAA-6C9F-4C0E-9129-118AAAB51FFE}" srcOrd="2" destOrd="0" parTransId="{C34384E6-AD5F-4C4E-9199-79FCC2DB48C5}" sibTransId="{7C14A758-1568-4003-82A7-DCF1427B915E}"/>
    <dgm:cxn modelId="{967B77E3-6B74-4695-A1F7-71B0A1D08042}" srcId="{1CBE3BC7-8044-40E0-8F37-E213B97E99E7}" destId="{2700F0AE-08A4-4470-B3D6-B830BDC1CD40}" srcOrd="1" destOrd="0" parTransId="{E829F623-F3DE-4BB9-9263-5BE488E4FBAB}" sibTransId="{15766E94-2C50-4665-B920-6E42A68DCAE8}"/>
    <dgm:cxn modelId="{BCF48752-2E4C-479A-918A-66D71267DEE2}" type="presOf" srcId="{07ABFF93-A8A7-405F-9EA0-3358366E4C75}" destId="{DFDA6F23-2B1D-4B4D-8AD9-9AA6AE8DDF08}" srcOrd="0" destOrd="0" presId="urn:microsoft.com/office/officeart/2005/8/layout/vList5"/>
    <dgm:cxn modelId="{43A66707-BBA9-42C1-B328-80062A90C3E2}" type="presOf" srcId="{2905C08F-CE35-4016-8731-898906AAF34C}" destId="{1C4A7B01-4197-4BC7-9F77-FF4D8E2186EF}" srcOrd="0" destOrd="0" presId="urn:microsoft.com/office/officeart/2005/8/layout/vList5"/>
    <dgm:cxn modelId="{CAC2AAD1-559E-4324-B836-CED88A6DD0BD}" srcId="{1CBE3BC7-8044-40E0-8F37-E213B97E99E7}" destId="{2D11670D-3785-4751-9441-490A05F1E37C}" srcOrd="0" destOrd="0" parTransId="{13D92505-9196-466B-A062-28595D9F5314}" sibTransId="{B6ED4A16-AAEB-4FD4-966F-36B865FB1349}"/>
    <dgm:cxn modelId="{561CE646-D498-411A-84D5-28973CD0E329}" type="presOf" srcId="{1CBE3BC7-8044-40E0-8F37-E213B97E99E7}" destId="{76E97679-DF86-4239-BF02-A5AD71DB2F13}" srcOrd="0" destOrd="0" presId="urn:microsoft.com/office/officeart/2005/8/layout/vList5"/>
    <dgm:cxn modelId="{7D2C174D-F59A-47B8-B91B-A57F41F35ABC}" type="presOf" srcId="{9A9698EB-66C2-4396-9D4B-2668146B2C21}" destId="{1C4A7B01-4197-4BC7-9F77-FF4D8E2186EF}" srcOrd="0" destOrd="1" presId="urn:microsoft.com/office/officeart/2005/8/layout/vList5"/>
    <dgm:cxn modelId="{FD59242C-A82A-4956-B435-5187C3BA8EF2}" type="presOf" srcId="{F2B11761-9131-40D1-B166-EF446A160823}" destId="{9AFAE0D4-FE8C-4798-84EB-184B55D298C2}" srcOrd="0" destOrd="0" presId="urn:microsoft.com/office/officeart/2005/8/layout/vList5"/>
    <dgm:cxn modelId="{3F6554A4-CDEA-4ECE-B58F-2C62CADE0E63}" type="presOf" srcId="{4A8ABA18-ED3E-45FB-B716-7BBC4EFAAF82}" destId="{3D593917-7645-4A6A-A89E-8BCFE687AD8A}" srcOrd="0" destOrd="0" presId="urn:microsoft.com/office/officeart/2005/8/layout/vList5"/>
    <dgm:cxn modelId="{C8694F76-797A-44A6-A9A3-6C294D9627C2}" srcId="{07ABFF93-A8A7-405F-9EA0-3358366E4C75}" destId="{F2B11761-9131-40D1-B166-EF446A160823}" srcOrd="0" destOrd="0" parTransId="{0BCC64FD-1A1B-4B95-9D00-B16FE593F8E3}" sibTransId="{5F10B04C-D5EC-4306-8B3B-B40733CA1232}"/>
    <dgm:cxn modelId="{3124E8DF-18AD-4552-8020-CCA22A4F2A2E}" type="presOf" srcId="{E9D46FAA-6C9F-4C0E-9129-118AAAB51FFE}" destId="{00C642F2-36B9-42A5-B843-C21BA87DAB48}" srcOrd="0" destOrd="0" presId="urn:microsoft.com/office/officeart/2005/8/layout/vList5"/>
    <dgm:cxn modelId="{74788B9C-18C1-4AFF-AC70-6B68706E98F5}" srcId="{E9D46FAA-6C9F-4C0E-9129-118AAAB51FFE}" destId="{2905C08F-CE35-4016-8731-898906AAF34C}" srcOrd="0" destOrd="0" parTransId="{11BDD46C-EB1E-4A6A-BA72-3E4540F522E8}" sibTransId="{C821B022-EB3A-4117-A118-701E3A5A4E91}"/>
    <dgm:cxn modelId="{E68F2078-ADF4-4484-BF75-E877FF1681F7}" type="presOf" srcId="{2700F0AE-08A4-4470-B3D6-B830BDC1CD40}" destId="{399A56D3-24DD-47BE-8EA9-CDAB0E30155E}" srcOrd="0" destOrd="1" presId="urn:microsoft.com/office/officeart/2005/8/layout/vList5"/>
    <dgm:cxn modelId="{866EB32A-EF79-4AA1-8F11-B3A9F303690C}" srcId="{E9D46FAA-6C9F-4C0E-9129-118AAAB51FFE}" destId="{9A9698EB-66C2-4396-9D4B-2668146B2C21}" srcOrd="1" destOrd="0" parTransId="{9541AB65-4411-4A71-82AA-7C7817037C57}" sibTransId="{D46D5B22-5C69-46DF-B033-B7798F48A135}"/>
    <dgm:cxn modelId="{EA7737A7-080A-4311-83AF-5CE7EF68B17B}" type="presParOf" srcId="{3D593917-7645-4A6A-A89E-8BCFE687AD8A}" destId="{3DD1EF64-E3ED-4A89-BD7D-C585C9598649}" srcOrd="0" destOrd="0" presId="urn:microsoft.com/office/officeart/2005/8/layout/vList5"/>
    <dgm:cxn modelId="{9511F637-C9DD-4889-8966-739F6828169C}" type="presParOf" srcId="{3DD1EF64-E3ED-4A89-BD7D-C585C9598649}" destId="{76E97679-DF86-4239-BF02-A5AD71DB2F13}" srcOrd="0" destOrd="0" presId="urn:microsoft.com/office/officeart/2005/8/layout/vList5"/>
    <dgm:cxn modelId="{E6A49BCB-6A87-4042-BB15-FC4446615160}" type="presParOf" srcId="{3DD1EF64-E3ED-4A89-BD7D-C585C9598649}" destId="{399A56D3-24DD-47BE-8EA9-CDAB0E30155E}" srcOrd="1" destOrd="0" presId="urn:microsoft.com/office/officeart/2005/8/layout/vList5"/>
    <dgm:cxn modelId="{337F9949-709D-4D6C-BCFB-3072167CF6D8}" type="presParOf" srcId="{3D593917-7645-4A6A-A89E-8BCFE687AD8A}" destId="{78112C84-A67E-4488-AAD7-C23AD80560FB}" srcOrd="1" destOrd="0" presId="urn:microsoft.com/office/officeart/2005/8/layout/vList5"/>
    <dgm:cxn modelId="{2A4B238D-C5A9-49DB-996D-22A6B3A7747F}" type="presParOf" srcId="{3D593917-7645-4A6A-A89E-8BCFE687AD8A}" destId="{2DCA0F99-DFBA-4DFE-A556-34A0959CA133}" srcOrd="2" destOrd="0" presId="urn:microsoft.com/office/officeart/2005/8/layout/vList5"/>
    <dgm:cxn modelId="{9E302B59-2EA3-43FE-9511-C2554DC6344A}" type="presParOf" srcId="{2DCA0F99-DFBA-4DFE-A556-34A0959CA133}" destId="{DFDA6F23-2B1D-4B4D-8AD9-9AA6AE8DDF08}" srcOrd="0" destOrd="0" presId="urn:microsoft.com/office/officeart/2005/8/layout/vList5"/>
    <dgm:cxn modelId="{242AF7EC-34E1-44B3-A43D-33240E14B2A0}" type="presParOf" srcId="{2DCA0F99-DFBA-4DFE-A556-34A0959CA133}" destId="{9AFAE0D4-FE8C-4798-84EB-184B55D298C2}" srcOrd="1" destOrd="0" presId="urn:microsoft.com/office/officeart/2005/8/layout/vList5"/>
    <dgm:cxn modelId="{A318E1BD-8032-4EFA-AF68-9F9E35FDE258}" type="presParOf" srcId="{3D593917-7645-4A6A-A89E-8BCFE687AD8A}" destId="{80E254FB-03AD-4B35-9868-657498855B7F}" srcOrd="3" destOrd="0" presId="urn:microsoft.com/office/officeart/2005/8/layout/vList5"/>
    <dgm:cxn modelId="{6154A7A7-5782-4217-810C-B109371BC922}" type="presParOf" srcId="{3D593917-7645-4A6A-A89E-8BCFE687AD8A}" destId="{704574FC-9B8C-4B99-840C-1804514986EB}" srcOrd="4" destOrd="0" presId="urn:microsoft.com/office/officeart/2005/8/layout/vList5"/>
    <dgm:cxn modelId="{B04C4109-D794-4118-98FA-F9D425032DE0}" type="presParOf" srcId="{704574FC-9B8C-4B99-840C-1804514986EB}" destId="{00C642F2-36B9-42A5-B843-C21BA87DAB48}" srcOrd="0" destOrd="0" presId="urn:microsoft.com/office/officeart/2005/8/layout/vList5"/>
    <dgm:cxn modelId="{9B4CC2FD-C19E-4F3A-AE98-EC41A15E9BA7}" type="presParOf" srcId="{704574FC-9B8C-4B99-840C-1804514986EB}" destId="{1C4A7B01-4197-4BC7-9F77-FF4D8E2186E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Les mains sales</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Main du blasphème</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6F340930-8C25-47B7-A701-F82305397237}">
      <dgm:prSet phldrT="[Texte]"/>
      <dgm:spPr/>
      <dgm:t>
        <a:bodyPr/>
        <a:lstStyle/>
        <a:p>
          <a:r>
            <a:rPr lang="fr-FR" dirty="0" smtClean="0"/>
            <a:t>Faire main basse sur les choses</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Main leste</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EFE41DA7-0CDE-4ED7-A1EE-A4B2301DF488}">
      <dgm:prSet phldrT="[Texte]"/>
      <dgm:spPr/>
      <dgm:t>
        <a:bodyPr/>
        <a:lstStyle/>
        <a:p>
          <a:pPr algn="ctr"/>
          <a:r>
            <a:rPr lang="fr-FR" b="1" dirty="0" smtClean="0"/>
            <a:t>Main lubrique</a:t>
          </a:r>
          <a:endParaRPr lang="fr-FR" dirty="0"/>
        </a:p>
      </dgm:t>
    </dgm:pt>
    <dgm:pt modelId="{64226B67-96ED-4662-9F1A-F0DA53363229}" type="sibTrans" cxnId="{7057F2D9-B7F9-4F93-8191-6738135D10B8}">
      <dgm:prSet/>
      <dgm:spPr/>
      <dgm:t>
        <a:bodyPr/>
        <a:lstStyle/>
        <a:p>
          <a:endParaRPr lang="fr-FR"/>
        </a:p>
      </dgm:t>
    </dgm:pt>
    <dgm:pt modelId="{58D8E775-6EA6-4DBC-8321-ACD2C47935A6}" type="parTrans" cxnId="{7057F2D9-B7F9-4F93-8191-6738135D10B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65D4873B-F33D-4B83-92E8-16219B65A2F4}" type="presOf" srcId="{6F340930-8C25-47B7-A701-F82305397237}" destId="{790C99C5-63CD-4906-9D55-5EFA99708192}" srcOrd="0" destOrd="0" presId="urn:microsoft.com/office/officeart/2005/8/layout/radial5"/>
    <dgm:cxn modelId="{7057F2D9-B7F9-4F93-8191-6738135D10B8}" srcId="{6A9CCD58-A6A5-473A-867E-00E3FBA98A13}" destId="{EFE41DA7-0CDE-4ED7-A1EE-A4B2301DF488}" srcOrd="1" destOrd="0" parTransId="{58D8E775-6EA6-4DBC-8321-ACD2C47935A6}" sibTransId="{64226B67-96ED-4662-9F1A-F0DA53363229}"/>
    <dgm:cxn modelId="{2DE1202A-B597-4129-B927-E3564FEAF23B}" type="presOf" srcId="{E269F039-E751-448D-AEDB-7A2A6722659D}" destId="{CF3EF5F1-D9F9-46E6-ADBF-1CB7D253DC3B}" srcOrd="0" destOrd="0" presId="urn:microsoft.com/office/officeart/2005/8/layout/radial5"/>
    <dgm:cxn modelId="{FF6F8841-03F1-4713-BB16-9A999C048F2C}" type="presOf" srcId="{FA7155F9-146D-408A-889D-4E2FEDE8C8BC}" destId="{CC379FD8-5426-419F-99E9-4FDFF420ADA9}" srcOrd="0" destOrd="0" presId="urn:microsoft.com/office/officeart/2005/8/layout/radial5"/>
    <dgm:cxn modelId="{10C20C6F-710B-47B7-B370-D4DDAF194946}" type="presOf" srcId="{E269F039-E751-448D-AEDB-7A2A6722659D}" destId="{5B326682-C31E-4FAC-BC32-9564668FEEBF}" srcOrd="1" destOrd="0" presId="urn:microsoft.com/office/officeart/2005/8/layout/radial5"/>
    <dgm:cxn modelId="{7F5482AC-1463-4C86-896C-7101682FAAC5}" type="presOf" srcId="{44789CB6-E9AB-4B06-B4DC-5492FF917CF6}" destId="{73BAAB80-7888-41D8-BD0E-11F8A3658F01}" srcOrd="0" destOrd="0" presId="urn:microsoft.com/office/officeart/2005/8/layout/radial5"/>
    <dgm:cxn modelId="{2A6FE232-7039-4D1E-8237-6E357CA31100}" type="presOf" srcId="{58D8E775-6EA6-4DBC-8321-ACD2C47935A6}" destId="{80C10543-CC63-494E-A813-F6FD97BDE817}" srcOrd="1" destOrd="0" presId="urn:microsoft.com/office/officeart/2005/8/layout/radial5"/>
    <dgm:cxn modelId="{A60E2DA5-4DF2-4FA5-A2A2-81ED4DC33001}" type="presOf" srcId="{5757E3F5-4001-4657-8772-9537E9838176}" destId="{66B6F8EA-0D91-40D4-9A43-F66E1B9AB721}" srcOrd="1" destOrd="0" presId="urn:microsoft.com/office/officeart/2005/8/layout/radial5"/>
    <dgm:cxn modelId="{F29DE25B-86DA-4A18-AF48-60B6DE14460B}" type="presOf" srcId="{4C1B136A-BDE8-4765-9474-0AA6064D71DB}" destId="{7799E70A-D0A1-4D93-8EF9-5248031B9861}" srcOrd="0" destOrd="0" presId="urn:microsoft.com/office/officeart/2005/8/layout/radial5"/>
    <dgm:cxn modelId="{BAEE271E-4A2D-4350-995A-BDEEC531D5E5}" type="presOf" srcId="{5757E3F5-4001-4657-8772-9537E9838176}" destId="{9446FB39-E0DD-4A55-9064-0ADB812DA209}" srcOrd="0" destOrd="0" presId="urn:microsoft.com/office/officeart/2005/8/layout/radial5"/>
    <dgm:cxn modelId="{5DE1B96B-E907-4926-A5AF-69510D506E9E}" type="presOf" srcId="{58D8E775-6EA6-4DBC-8321-ACD2C47935A6}" destId="{FEBECA5A-766A-4EF4-B6A1-5CB56A0CE5EB}" srcOrd="0"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B7A7C106-94FB-4484-A7A9-63874EA4AF78}" type="presOf" srcId="{2920C762-3685-4075-99E8-2B5FCF8B73CE}" destId="{C2122556-3FCB-4A05-A0CA-F342846577A9}" srcOrd="1" destOrd="0" presId="urn:microsoft.com/office/officeart/2005/8/layout/radial5"/>
    <dgm:cxn modelId="{9E1BF4A8-79F9-4660-B4AF-137CE53B20D8}" srcId="{6A9CCD58-A6A5-473A-867E-00E3FBA98A13}" destId="{4C1B136A-BDE8-4765-9474-0AA6064D71DB}" srcOrd="3" destOrd="0" parTransId="{E269F039-E751-448D-AEDB-7A2A6722659D}" sibTransId="{5DE2AFB0-533B-4B1F-A48D-7442D8D2FFCE}"/>
    <dgm:cxn modelId="{9B9D4304-D704-4512-82FF-98E77A24A39A}" type="presOf" srcId="{6A9CCD58-A6A5-473A-867E-00E3FBA98A13}" destId="{C7B3DBEE-DCEB-4E6D-87BF-4BD55464B9DB}" srcOrd="0"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16DCB5A9-4329-46EE-B53F-93FA6428EFDD}" type="presOf" srcId="{2920C762-3685-4075-99E8-2B5FCF8B73CE}" destId="{710D2FB5-786E-41D8-889E-CF18734422AA}" srcOrd="0" destOrd="0" presId="urn:microsoft.com/office/officeart/2005/8/layout/radial5"/>
    <dgm:cxn modelId="{B44CDBF0-2EE1-473D-BB87-66A5AB464DED}" type="presOf" srcId="{EFE41DA7-0CDE-4ED7-A1EE-A4B2301DF488}" destId="{4741DB28-5784-4D5C-BFA4-F4FE117EF96C}" srcOrd="0" destOrd="0" presId="urn:microsoft.com/office/officeart/2005/8/layout/radial5"/>
    <dgm:cxn modelId="{4E60A60B-1410-4D80-AD0F-BFE4AE0C9BD8}" type="presParOf" srcId="{CC379FD8-5426-419F-99E9-4FDFF420ADA9}" destId="{C7B3DBEE-DCEB-4E6D-87BF-4BD55464B9DB}" srcOrd="0" destOrd="0" presId="urn:microsoft.com/office/officeart/2005/8/layout/radial5"/>
    <dgm:cxn modelId="{95B6B5BA-2230-4737-9C94-B40BDE5B47CB}" type="presParOf" srcId="{CC379FD8-5426-419F-99E9-4FDFF420ADA9}" destId="{9446FB39-E0DD-4A55-9064-0ADB812DA209}" srcOrd="1" destOrd="0" presId="urn:microsoft.com/office/officeart/2005/8/layout/radial5"/>
    <dgm:cxn modelId="{67988A5D-A49A-432B-A40D-C464F6245044}" type="presParOf" srcId="{9446FB39-E0DD-4A55-9064-0ADB812DA209}" destId="{66B6F8EA-0D91-40D4-9A43-F66E1B9AB721}" srcOrd="0" destOrd="0" presId="urn:microsoft.com/office/officeart/2005/8/layout/radial5"/>
    <dgm:cxn modelId="{5F8C6086-B604-499F-B419-503F000352F6}" type="presParOf" srcId="{CC379FD8-5426-419F-99E9-4FDFF420ADA9}" destId="{73BAAB80-7888-41D8-BD0E-11F8A3658F01}" srcOrd="2" destOrd="0" presId="urn:microsoft.com/office/officeart/2005/8/layout/radial5"/>
    <dgm:cxn modelId="{5C741443-DFD8-4864-AFCE-F082F7785025}" type="presParOf" srcId="{CC379FD8-5426-419F-99E9-4FDFF420ADA9}" destId="{FEBECA5A-766A-4EF4-B6A1-5CB56A0CE5EB}" srcOrd="3" destOrd="0" presId="urn:microsoft.com/office/officeart/2005/8/layout/radial5"/>
    <dgm:cxn modelId="{3B0403C0-E7CC-4AF8-8514-658B67C4B70F}" type="presParOf" srcId="{FEBECA5A-766A-4EF4-B6A1-5CB56A0CE5EB}" destId="{80C10543-CC63-494E-A813-F6FD97BDE817}" srcOrd="0" destOrd="0" presId="urn:microsoft.com/office/officeart/2005/8/layout/radial5"/>
    <dgm:cxn modelId="{C3C85193-CE87-4CCA-A6CC-096FDF90E133}" type="presParOf" srcId="{CC379FD8-5426-419F-99E9-4FDFF420ADA9}" destId="{4741DB28-5784-4D5C-BFA4-F4FE117EF96C}" srcOrd="4" destOrd="0" presId="urn:microsoft.com/office/officeart/2005/8/layout/radial5"/>
    <dgm:cxn modelId="{2C158FDF-21C3-43B0-900C-CED635BE3FE5}" type="presParOf" srcId="{CC379FD8-5426-419F-99E9-4FDFF420ADA9}" destId="{710D2FB5-786E-41D8-889E-CF18734422AA}" srcOrd="5" destOrd="0" presId="urn:microsoft.com/office/officeart/2005/8/layout/radial5"/>
    <dgm:cxn modelId="{D009C926-85BA-4DF0-BC75-605FA5F64EF8}" type="presParOf" srcId="{710D2FB5-786E-41D8-889E-CF18734422AA}" destId="{C2122556-3FCB-4A05-A0CA-F342846577A9}" srcOrd="0" destOrd="0" presId="urn:microsoft.com/office/officeart/2005/8/layout/radial5"/>
    <dgm:cxn modelId="{D54DE322-1344-4F5F-BB88-9661024293DB}" type="presParOf" srcId="{CC379FD8-5426-419F-99E9-4FDFF420ADA9}" destId="{790C99C5-63CD-4906-9D55-5EFA99708192}" srcOrd="6" destOrd="0" presId="urn:microsoft.com/office/officeart/2005/8/layout/radial5"/>
    <dgm:cxn modelId="{BF5D0EF1-51AA-4283-81AA-76C19E038F76}" type="presParOf" srcId="{CC379FD8-5426-419F-99E9-4FDFF420ADA9}" destId="{CF3EF5F1-D9F9-46E6-ADBF-1CB7D253DC3B}" srcOrd="7" destOrd="0" presId="urn:microsoft.com/office/officeart/2005/8/layout/radial5"/>
    <dgm:cxn modelId="{A98EC0C8-6E1E-432A-8E5D-91E6CD41E4B1}" type="presParOf" srcId="{CF3EF5F1-D9F9-46E6-ADBF-1CB7D253DC3B}" destId="{5B326682-C31E-4FAC-BC32-9564668FEEBF}" srcOrd="0" destOrd="0" presId="urn:microsoft.com/office/officeart/2005/8/layout/radial5"/>
    <dgm:cxn modelId="{5C41D13B-BB53-4A96-A468-CF4BB1915EE5}"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155F9-146D-408A-889D-4E2FEDE8C8B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6A9CCD58-A6A5-473A-867E-00E3FBA98A13}">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Tenir, et  appartenir</a:t>
          </a:r>
          <a:endParaRPr lang="fr-FR" dirty="0"/>
        </a:p>
      </dgm:t>
    </dgm:pt>
    <dgm:pt modelId="{EB88267E-3129-4B4A-B7D7-3ADB55C09453}" type="parTrans" cxnId="{D7DE8997-F106-4F56-BC50-EB815081F830}">
      <dgm:prSet/>
      <dgm:spPr/>
      <dgm:t>
        <a:bodyPr/>
        <a:lstStyle/>
        <a:p>
          <a:endParaRPr lang="fr-FR"/>
        </a:p>
      </dgm:t>
    </dgm:pt>
    <dgm:pt modelId="{8F6B0675-8F2A-4E87-BE2A-B1A3B5C8B9EE}" type="sibTrans" cxnId="{D7DE8997-F106-4F56-BC50-EB815081F830}">
      <dgm:prSet/>
      <dgm:spPr/>
      <dgm:t>
        <a:bodyPr/>
        <a:lstStyle/>
        <a:p>
          <a:endParaRPr lang="fr-FR"/>
        </a:p>
      </dgm:t>
    </dgm:pt>
    <dgm:pt modelId="{44789CB6-E9AB-4B06-B4DC-5492FF917CF6}">
      <dgm:prSet phldrT="[Texte]"/>
      <dgm:spPr/>
      <dgm:t>
        <a:bodyPr/>
        <a:lstStyle/>
        <a:p>
          <a:r>
            <a:rPr lang="fr-FR" b="1" dirty="0" smtClean="0"/>
            <a:t>Élan personnel</a:t>
          </a:r>
        </a:p>
        <a:p>
          <a:r>
            <a:rPr lang="fr-FR" b="1" dirty="0" smtClean="0"/>
            <a:t>Porté à croire, à être</a:t>
          </a:r>
          <a:endParaRPr lang="fr-FR" dirty="0"/>
        </a:p>
      </dgm:t>
    </dgm:pt>
    <dgm:pt modelId="{5757E3F5-4001-4657-8772-9537E9838176}" type="parTrans" cxnId="{26144F41-84C2-4005-A6AD-A2A7893DF385}">
      <dgm:prSet/>
      <dgm:spPr/>
      <dgm:t>
        <a:bodyPr/>
        <a:lstStyle/>
        <a:p>
          <a:endParaRPr lang="fr-FR"/>
        </a:p>
      </dgm:t>
    </dgm:pt>
    <dgm:pt modelId="{ABC8E4F5-A108-40A0-B254-00898D590B2F}" type="sibTrans" cxnId="{26144F41-84C2-4005-A6AD-A2A7893DF385}">
      <dgm:prSet/>
      <dgm:spPr/>
      <dgm:t>
        <a:bodyPr/>
        <a:lstStyle/>
        <a:p>
          <a:endParaRPr lang="fr-FR"/>
        </a:p>
      </dgm:t>
    </dgm:pt>
    <dgm:pt modelId="{EFE41DA7-0CDE-4ED7-A1EE-A4B2301DF488}">
      <dgm:prSet phldrT="[Texte]"/>
      <dgm:spPr/>
      <dgm:t>
        <a:bodyPr/>
        <a:lstStyle/>
        <a:p>
          <a:pPr algn="ctr"/>
          <a:r>
            <a:rPr lang="fr-FR" b="1" dirty="0" smtClean="0"/>
            <a:t>Élan conjugal</a:t>
          </a:r>
        </a:p>
        <a:p>
          <a:pPr algn="ctr"/>
          <a:r>
            <a:rPr lang="fr-FR" b="1" dirty="0" smtClean="0"/>
            <a:t>Porté à s’unir, procréer</a:t>
          </a:r>
          <a:endParaRPr lang="fr-FR" dirty="0"/>
        </a:p>
      </dgm:t>
    </dgm:pt>
    <dgm:pt modelId="{58D8E775-6EA6-4DBC-8321-ACD2C47935A6}" type="parTrans" cxnId="{7057F2D9-B7F9-4F93-8191-6738135D10B8}">
      <dgm:prSet/>
      <dgm:spPr/>
      <dgm:t>
        <a:bodyPr/>
        <a:lstStyle/>
        <a:p>
          <a:endParaRPr lang="fr-FR"/>
        </a:p>
      </dgm:t>
    </dgm:pt>
    <dgm:pt modelId="{64226B67-96ED-4662-9F1A-F0DA53363229}" type="sibTrans" cxnId="{7057F2D9-B7F9-4F93-8191-6738135D10B8}">
      <dgm:prSet/>
      <dgm:spPr/>
      <dgm:t>
        <a:bodyPr/>
        <a:lstStyle/>
        <a:p>
          <a:endParaRPr lang="fr-FR"/>
        </a:p>
      </dgm:t>
    </dgm:pt>
    <dgm:pt modelId="{6F340930-8C25-47B7-A701-F82305397237}">
      <dgm:prSet phldrT="[Texte]"/>
      <dgm:spPr/>
      <dgm:t>
        <a:bodyPr/>
        <a:lstStyle/>
        <a:p>
          <a:r>
            <a:rPr lang="fr-FR" b="1" dirty="0" smtClean="0"/>
            <a:t>Élan créateur</a:t>
          </a:r>
        </a:p>
        <a:p>
          <a:r>
            <a:rPr lang="fr-FR" b="1" dirty="0" smtClean="0"/>
            <a:t>Porté à créer, faire, avoir</a:t>
          </a:r>
          <a:endParaRPr lang="fr-FR" dirty="0"/>
        </a:p>
      </dgm:t>
    </dgm:pt>
    <dgm:pt modelId="{2920C762-3685-4075-99E8-2B5FCF8B73CE}" type="parTrans" cxnId="{23A8A63B-ED55-4C4F-A594-4448E48EC596}">
      <dgm:prSet/>
      <dgm:spPr/>
      <dgm:t>
        <a:bodyPr/>
        <a:lstStyle/>
        <a:p>
          <a:endParaRPr lang="fr-FR"/>
        </a:p>
      </dgm:t>
    </dgm:pt>
    <dgm:pt modelId="{73FC44AF-5030-4716-8D69-50D438C97D99}" type="sibTrans" cxnId="{23A8A63B-ED55-4C4F-A594-4448E48EC596}">
      <dgm:prSet/>
      <dgm:spPr/>
      <dgm:t>
        <a:bodyPr/>
        <a:lstStyle/>
        <a:p>
          <a:endParaRPr lang="fr-FR"/>
        </a:p>
      </dgm:t>
    </dgm:pt>
    <dgm:pt modelId="{4C1B136A-BDE8-4765-9474-0AA6064D71DB}">
      <dgm:prSet phldrT="[Texte]"/>
      <dgm:spPr/>
      <dgm:t>
        <a:bodyPr/>
        <a:lstStyle/>
        <a:p>
          <a:pPr algn="ctr"/>
          <a:r>
            <a:rPr lang="fr-FR" b="1" dirty="0" smtClean="0"/>
            <a:t>Élan fraternel</a:t>
          </a:r>
        </a:p>
        <a:p>
          <a:pPr algn="ctr"/>
          <a:r>
            <a:rPr lang="fr-FR" b="1" dirty="0" smtClean="0"/>
            <a:t>Porté à servir, donner</a:t>
          </a:r>
          <a:endParaRPr lang="fr-FR" dirty="0"/>
        </a:p>
      </dgm:t>
    </dgm:pt>
    <dgm:pt modelId="{E269F039-E751-448D-AEDB-7A2A6722659D}" type="parTrans" cxnId="{9E1BF4A8-79F9-4660-B4AF-137CE53B20D8}">
      <dgm:prSet/>
      <dgm:spPr/>
      <dgm:t>
        <a:bodyPr/>
        <a:lstStyle/>
        <a:p>
          <a:endParaRPr lang="fr-FR"/>
        </a:p>
      </dgm:t>
    </dgm:pt>
    <dgm:pt modelId="{5DE2AFB0-533B-4B1F-A48D-7442D8D2FFCE}" type="sibTrans" cxnId="{9E1BF4A8-79F9-4660-B4AF-137CE53B20D8}">
      <dgm:prSet/>
      <dgm:spPr/>
      <dgm:t>
        <a:bodyPr/>
        <a:lstStyle/>
        <a:p>
          <a:endParaRPr lang="fr-FR"/>
        </a:p>
      </dgm:t>
    </dgm:pt>
    <dgm:pt modelId="{CC379FD8-5426-419F-99E9-4FDFF420ADA9}" type="pres">
      <dgm:prSet presAssocID="{FA7155F9-146D-408A-889D-4E2FEDE8C8BC}" presName="Name0" presStyleCnt="0">
        <dgm:presLayoutVars>
          <dgm:chMax val="1"/>
          <dgm:dir/>
          <dgm:animLvl val="ctr"/>
          <dgm:resizeHandles val="exact"/>
        </dgm:presLayoutVars>
      </dgm:prSet>
      <dgm:spPr/>
      <dgm:t>
        <a:bodyPr/>
        <a:lstStyle/>
        <a:p>
          <a:endParaRPr lang="fr-FR"/>
        </a:p>
      </dgm:t>
    </dgm:pt>
    <dgm:pt modelId="{C7B3DBEE-DCEB-4E6D-87BF-4BD55464B9DB}" type="pres">
      <dgm:prSet presAssocID="{6A9CCD58-A6A5-473A-867E-00E3FBA98A13}" presName="centerShape" presStyleLbl="node0" presStyleIdx="0" presStyleCnt="1" custScaleX="135729" custScaleY="135729"/>
      <dgm:spPr/>
      <dgm:t>
        <a:bodyPr/>
        <a:lstStyle/>
        <a:p>
          <a:endParaRPr lang="fr-FR"/>
        </a:p>
      </dgm:t>
    </dgm:pt>
    <dgm:pt modelId="{9446FB39-E0DD-4A55-9064-0ADB812DA209}" type="pres">
      <dgm:prSet presAssocID="{5757E3F5-4001-4657-8772-9537E9838176}" presName="parTrans" presStyleLbl="sibTrans2D1" presStyleIdx="0" presStyleCnt="4"/>
      <dgm:spPr/>
      <dgm:t>
        <a:bodyPr/>
        <a:lstStyle/>
        <a:p>
          <a:endParaRPr lang="fr-FR"/>
        </a:p>
      </dgm:t>
    </dgm:pt>
    <dgm:pt modelId="{66B6F8EA-0D91-40D4-9A43-F66E1B9AB721}" type="pres">
      <dgm:prSet presAssocID="{5757E3F5-4001-4657-8772-9537E9838176}" presName="connectorText" presStyleLbl="sibTrans2D1" presStyleIdx="0" presStyleCnt="4"/>
      <dgm:spPr/>
      <dgm:t>
        <a:bodyPr/>
        <a:lstStyle/>
        <a:p>
          <a:endParaRPr lang="fr-FR"/>
        </a:p>
      </dgm:t>
    </dgm:pt>
    <dgm:pt modelId="{73BAAB80-7888-41D8-BD0E-11F8A3658F01}" type="pres">
      <dgm:prSet presAssocID="{44789CB6-E9AB-4B06-B4DC-5492FF917CF6}" presName="node" presStyleLbl="node1" presStyleIdx="0" presStyleCnt="4">
        <dgm:presLayoutVars>
          <dgm:bulletEnabled val="1"/>
        </dgm:presLayoutVars>
      </dgm:prSet>
      <dgm:spPr/>
      <dgm:t>
        <a:bodyPr/>
        <a:lstStyle/>
        <a:p>
          <a:endParaRPr lang="fr-FR"/>
        </a:p>
      </dgm:t>
    </dgm:pt>
    <dgm:pt modelId="{FEBECA5A-766A-4EF4-B6A1-5CB56A0CE5EB}" type="pres">
      <dgm:prSet presAssocID="{58D8E775-6EA6-4DBC-8321-ACD2C47935A6}" presName="parTrans" presStyleLbl="sibTrans2D1" presStyleIdx="1" presStyleCnt="4"/>
      <dgm:spPr/>
      <dgm:t>
        <a:bodyPr/>
        <a:lstStyle/>
        <a:p>
          <a:endParaRPr lang="fr-FR"/>
        </a:p>
      </dgm:t>
    </dgm:pt>
    <dgm:pt modelId="{80C10543-CC63-494E-A813-F6FD97BDE817}" type="pres">
      <dgm:prSet presAssocID="{58D8E775-6EA6-4DBC-8321-ACD2C47935A6}" presName="connectorText" presStyleLbl="sibTrans2D1" presStyleIdx="1" presStyleCnt="4"/>
      <dgm:spPr/>
      <dgm:t>
        <a:bodyPr/>
        <a:lstStyle/>
        <a:p>
          <a:endParaRPr lang="fr-FR"/>
        </a:p>
      </dgm:t>
    </dgm:pt>
    <dgm:pt modelId="{4741DB28-5784-4D5C-BFA4-F4FE117EF96C}" type="pres">
      <dgm:prSet presAssocID="{EFE41DA7-0CDE-4ED7-A1EE-A4B2301DF488}" presName="node" presStyleLbl="node1" presStyleIdx="1" presStyleCnt="4" custRadScaleRad="127151" custRadScaleInc="-830">
        <dgm:presLayoutVars>
          <dgm:bulletEnabled val="1"/>
        </dgm:presLayoutVars>
      </dgm:prSet>
      <dgm:spPr/>
      <dgm:t>
        <a:bodyPr/>
        <a:lstStyle/>
        <a:p>
          <a:endParaRPr lang="fr-FR"/>
        </a:p>
      </dgm:t>
    </dgm:pt>
    <dgm:pt modelId="{710D2FB5-786E-41D8-889E-CF18734422AA}" type="pres">
      <dgm:prSet presAssocID="{2920C762-3685-4075-99E8-2B5FCF8B73CE}" presName="parTrans" presStyleLbl="sibTrans2D1" presStyleIdx="2" presStyleCnt="4"/>
      <dgm:spPr/>
      <dgm:t>
        <a:bodyPr/>
        <a:lstStyle/>
        <a:p>
          <a:endParaRPr lang="fr-FR"/>
        </a:p>
      </dgm:t>
    </dgm:pt>
    <dgm:pt modelId="{C2122556-3FCB-4A05-A0CA-F342846577A9}" type="pres">
      <dgm:prSet presAssocID="{2920C762-3685-4075-99E8-2B5FCF8B73CE}" presName="connectorText" presStyleLbl="sibTrans2D1" presStyleIdx="2" presStyleCnt="4"/>
      <dgm:spPr/>
      <dgm:t>
        <a:bodyPr/>
        <a:lstStyle/>
        <a:p>
          <a:endParaRPr lang="fr-FR"/>
        </a:p>
      </dgm:t>
    </dgm:pt>
    <dgm:pt modelId="{790C99C5-63CD-4906-9D55-5EFA99708192}" type="pres">
      <dgm:prSet presAssocID="{6F340930-8C25-47B7-A701-F82305397237}" presName="node" presStyleLbl="node1" presStyleIdx="2" presStyleCnt="4">
        <dgm:presLayoutVars>
          <dgm:bulletEnabled val="1"/>
        </dgm:presLayoutVars>
      </dgm:prSet>
      <dgm:spPr/>
      <dgm:t>
        <a:bodyPr/>
        <a:lstStyle/>
        <a:p>
          <a:endParaRPr lang="fr-FR"/>
        </a:p>
      </dgm:t>
    </dgm:pt>
    <dgm:pt modelId="{CF3EF5F1-D9F9-46E6-ADBF-1CB7D253DC3B}" type="pres">
      <dgm:prSet presAssocID="{E269F039-E751-448D-AEDB-7A2A6722659D}" presName="parTrans" presStyleLbl="sibTrans2D1" presStyleIdx="3" presStyleCnt="4"/>
      <dgm:spPr/>
      <dgm:t>
        <a:bodyPr/>
        <a:lstStyle/>
        <a:p>
          <a:endParaRPr lang="fr-FR"/>
        </a:p>
      </dgm:t>
    </dgm:pt>
    <dgm:pt modelId="{5B326682-C31E-4FAC-BC32-9564668FEEBF}" type="pres">
      <dgm:prSet presAssocID="{E269F039-E751-448D-AEDB-7A2A6722659D}" presName="connectorText" presStyleLbl="sibTrans2D1" presStyleIdx="3" presStyleCnt="4"/>
      <dgm:spPr/>
      <dgm:t>
        <a:bodyPr/>
        <a:lstStyle/>
        <a:p>
          <a:endParaRPr lang="fr-FR"/>
        </a:p>
      </dgm:t>
    </dgm:pt>
    <dgm:pt modelId="{7799E70A-D0A1-4D93-8EF9-5248031B9861}" type="pres">
      <dgm:prSet presAssocID="{4C1B136A-BDE8-4765-9474-0AA6064D71DB}" presName="node" presStyleLbl="node1" presStyleIdx="3" presStyleCnt="4" custRadScaleRad="135927" custRadScaleInc="-680">
        <dgm:presLayoutVars>
          <dgm:bulletEnabled val="1"/>
        </dgm:presLayoutVars>
      </dgm:prSet>
      <dgm:spPr/>
      <dgm:t>
        <a:bodyPr/>
        <a:lstStyle/>
        <a:p>
          <a:endParaRPr lang="fr-FR"/>
        </a:p>
      </dgm:t>
    </dgm:pt>
  </dgm:ptLst>
  <dgm:cxnLst>
    <dgm:cxn modelId="{7057F2D9-B7F9-4F93-8191-6738135D10B8}" srcId="{6A9CCD58-A6A5-473A-867E-00E3FBA98A13}" destId="{EFE41DA7-0CDE-4ED7-A1EE-A4B2301DF488}" srcOrd="1" destOrd="0" parTransId="{58D8E775-6EA6-4DBC-8321-ACD2C47935A6}" sibTransId="{64226B67-96ED-4662-9F1A-F0DA53363229}"/>
    <dgm:cxn modelId="{C47F8A10-32A8-4A44-B76A-DAD2AA460621}" type="presOf" srcId="{4C1B136A-BDE8-4765-9474-0AA6064D71DB}" destId="{7799E70A-D0A1-4D93-8EF9-5248031B9861}" srcOrd="0" destOrd="0" presId="urn:microsoft.com/office/officeart/2005/8/layout/radial5"/>
    <dgm:cxn modelId="{5ECA6071-4384-445B-A850-885BC6CB0DE9}" type="presOf" srcId="{5757E3F5-4001-4657-8772-9537E9838176}" destId="{9446FB39-E0DD-4A55-9064-0ADB812DA209}" srcOrd="0" destOrd="0" presId="urn:microsoft.com/office/officeart/2005/8/layout/radial5"/>
    <dgm:cxn modelId="{409358A4-BDF1-41A2-91B0-3EA67404288E}" type="presOf" srcId="{6A9CCD58-A6A5-473A-867E-00E3FBA98A13}" destId="{C7B3DBEE-DCEB-4E6D-87BF-4BD55464B9DB}" srcOrd="0" destOrd="0" presId="urn:microsoft.com/office/officeart/2005/8/layout/radial5"/>
    <dgm:cxn modelId="{B93A3731-0001-4EF6-8B51-BFC7A4D60842}" type="presOf" srcId="{2920C762-3685-4075-99E8-2B5FCF8B73CE}" destId="{C2122556-3FCB-4A05-A0CA-F342846577A9}" srcOrd="1" destOrd="0" presId="urn:microsoft.com/office/officeart/2005/8/layout/radial5"/>
    <dgm:cxn modelId="{25284B60-9712-47B7-B466-96FC88F0FBCB}" type="presOf" srcId="{6F340930-8C25-47B7-A701-F82305397237}" destId="{790C99C5-63CD-4906-9D55-5EFA99708192}" srcOrd="0" destOrd="0" presId="urn:microsoft.com/office/officeart/2005/8/layout/radial5"/>
    <dgm:cxn modelId="{59CA6808-C6A6-431B-8A28-8312B6C79BB9}" type="presOf" srcId="{FA7155F9-146D-408A-889D-4E2FEDE8C8BC}" destId="{CC379FD8-5426-419F-99E9-4FDFF420ADA9}" srcOrd="0" destOrd="0" presId="urn:microsoft.com/office/officeart/2005/8/layout/radial5"/>
    <dgm:cxn modelId="{26144F41-84C2-4005-A6AD-A2A7893DF385}" srcId="{6A9CCD58-A6A5-473A-867E-00E3FBA98A13}" destId="{44789CB6-E9AB-4B06-B4DC-5492FF917CF6}" srcOrd="0" destOrd="0" parTransId="{5757E3F5-4001-4657-8772-9537E9838176}" sibTransId="{ABC8E4F5-A108-40A0-B254-00898D590B2F}"/>
    <dgm:cxn modelId="{E9825AB0-CB34-4216-88A0-7983C070C7FD}" type="presOf" srcId="{58D8E775-6EA6-4DBC-8321-ACD2C47935A6}" destId="{FEBECA5A-766A-4EF4-B6A1-5CB56A0CE5EB}" srcOrd="0" destOrd="0" presId="urn:microsoft.com/office/officeart/2005/8/layout/radial5"/>
    <dgm:cxn modelId="{51BDD731-CA59-46E1-8413-711ACF6FC96E}" type="presOf" srcId="{5757E3F5-4001-4657-8772-9537E9838176}" destId="{66B6F8EA-0D91-40D4-9A43-F66E1B9AB721}" srcOrd="1" destOrd="0" presId="urn:microsoft.com/office/officeart/2005/8/layout/radial5"/>
    <dgm:cxn modelId="{9E1BF4A8-79F9-4660-B4AF-137CE53B20D8}" srcId="{6A9CCD58-A6A5-473A-867E-00E3FBA98A13}" destId="{4C1B136A-BDE8-4765-9474-0AA6064D71DB}" srcOrd="3" destOrd="0" parTransId="{E269F039-E751-448D-AEDB-7A2A6722659D}" sibTransId="{5DE2AFB0-533B-4B1F-A48D-7442D8D2FFCE}"/>
    <dgm:cxn modelId="{B1CD6B99-C14E-4B9F-A90F-4C6740EF3D6E}" type="presOf" srcId="{58D8E775-6EA6-4DBC-8321-ACD2C47935A6}" destId="{80C10543-CC63-494E-A813-F6FD97BDE817}" srcOrd="1" destOrd="0" presId="urn:microsoft.com/office/officeart/2005/8/layout/radial5"/>
    <dgm:cxn modelId="{23A8A63B-ED55-4C4F-A594-4448E48EC596}" srcId="{6A9CCD58-A6A5-473A-867E-00E3FBA98A13}" destId="{6F340930-8C25-47B7-A701-F82305397237}" srcOrd="2" destOrd="0" parTransId="{2920C762-3685-4075-99E8-2B5FCF8B73CE}" sibTransId="{73FC44AF-5030-4716-8D69-50D438C97D99}"/>
    <dgm:cxn modelId="{D7DE8997-F106-4F56-BC50-EB815081F830}" srcId="{FA7155F9-146D-408A-889D-4E2FEDE8C8BC}" destId="{6A9CCD58-A6A5-473A-867E-00E3FBA98A13}" srcOrd="0" destOrd="0" parTransId="{EB88267E-3129-4B4A-B7D7-3ADB55C09453}" sibTransId="{8F6B0675-8F2A-4E87-BE2A-B1A3B5C8B9EE}"/>
    <dgm:cxn modelId="{531FFD05-496B-4F39-84B8-0F589A4FB7C5}" type="presOf" srcId="{E269F039-E751-448D-AEDB-7A2A6722659D}" destId="{CF3EF5F1-D9F9-46E6-ADBF-1CB7D253DC3B}" srcOrd="0" destOrd="0" presId="urn:microsoft.com/office/officeart/2005/8/layout/radial5"/>
    <dgm:cxn modelId="{2C1D11B1-581E-4BF6-A8F5-4F5CB2BAB02F}" type="presOf" srcId="{2920C762-3685-4075-99E8-2B5FCF8B73CE}" destId="{710D2FB5-786E-41D8-889E-CF18734422AA}" srcOrd="0" destOrd="0" presId="urn:microsoft.com/office/officeart/2005/8/layout/radial5"/>
    <dgm:cxn modelId="{B2966EB2-DA0A-46B2-BEED-C75E4DCB68C0}" type="presOf" srcId="{E269F039-E751-448D-AEDB-7A2A6722659D}" destId="{5B326682-C31E-4FAC-BC32-9564668FEEBF}" srcOrd="1" destOrd="0" presId="urn:microsoft.com/office/officeart/2005/8/layout/radial5"/>
    <dgm:cxn modelId="{C9C2EAB1-23A3-4A2A-88F9-5E4310BE1875}" type="presOf" srcId="{EFE41DA7-0CDE-4ED7-A1EE-A4B2301DF488}" destId="{4741DB28-5784-4D5C-BFA4-F4FE117EF96C}" srcOrd="0" destOrd="0" presId="urn:microsoft.com/office/officeart/2005/8/layout/radial5"/>
    <dgm:cxn modelId="{9BF074FD-2A5A-4E9D-A448-45E2A70969C6}" type="presOf" srcId="{44789CB6-E9AB-4B06-B4DC-5492FF917CF6}" destId="{73BAAB80-7888-41D8-BD0E-11F8A3658F01}" srcOrd="0" destOrd="0" presId="urn:microsoft.com/office/officeart/2005/8/layout/radial5"/>
    <dgm:cxn modelId="{84BEF316-F22E-4120-9D06-DA0EECD275C7}" type="presParOf" srcId="{CC379FD8-5426-419F-99E9-4FDFF420ADA9}" destId="{C7B3DBEE-DCEB-4E6D-87BF-4BD55464B9DB}" srcOrd="0" destOrd="0" presId="urn:microsoft.com/office/officeart/2005/8/layout/radial5"/>
    <dgm:cxn modelId="{F29A32AB-7876-46A4-85F2-B54065BD7EFE}" type="presParOf" srcId="{CC379FD8-5426-419F-99E9-4FDFF420ADA9}" destId="{9446FB39-E0DD-4A55-9064-0ADB812DA209}" srcOrd="1" destOrd="0" presId="urn:microsoft.com/office/officeart/2005/8/layout/radial5"/>
    <dgm:cxn modelId="{DA2C700A-7EC1-4AF8-B9FF-DB5B5D7A9609}" type="presParOf" srcId="{9446FB39-E0DD-4A55-9064-0ADB812DA209}" destId="{66B6F8EA-0D91-40D4-9A43-F66E1B9AB721}" srcOrd="0" destOrd="0" presId="urn:microsoft.com/office/officeart/2005/8/layout/radial5"/>
    <dgm:cxn modelId="{E50D2F9A-E0E4-4A86-83F4-DF437327BC7F}" type="presParOf" srcId="{CC379FD8-5426-419F-99E9-4FDFF420ADA9}" destId="{73BAAB80-7888-41D8-BD0E-11F8A3658F01}" srcOrd="2" destOrd="0" presId="urn:microsoft.com/office/officeart/2005/8/layout/radial5"/>
    <dgm:cxn modelId="{053EB149-A4DF-43BA-96AB-CCF4F2A36CED}" type="presParOf" srcId="{CC379FD8-5426-419F-99E9-4FDFF420ADA9}" destId="{FEBECA5A-766A-4EF4-B6A1-5CB56A0CE5EB}" srcOrd="3" destOrd="0" presId="urn:microsoft.com/office/officeart/2005/8/layout/radial5"/>
    <dgm:cxn modelId="{CC51A841-1B1A-479E-AEA1-DA3E30C27A12}" type="presParOf" srcId="{FEBECA5A-766A-4EF4-B6A1-5CB56A0CE5EB}" destId="{80C10543-CC63-494E-A813-F6FD97BDE817}" srcOrd="0" destOrd="0" presId="urn:microsoft.com/office/officeart/2005/8/layout/radial5"/>
    <dgm:cxn modelId="{BC2EED45-6EFC-4544-9BB1-4E91BDD574E8}" type="presParOf" srcId="{CC379FD8-5426-419F-99E9-4FDFF420ADA9}" destId="{4741DB28-5784-4D5C-BFA4-F4FE117EF96C}" srcOrd="4" destOrd="0" presId="urn:microsoft.com/office/officeart/2005/8/layout/radial5"/>
    <dgm:cxn modelId="{9E18E119-341C-4A1B-808A-ECD028678777}" type="presParOf" srcId="{CC379FD8-5426-419F-99E9-4FDFF420ADA9}" destId="{710D2FB5-786E-41D8-889E-CF18734422AA}" srcOrd="5" destOrd="0" presId="urn:microsoft.com/office/officeart/2005/8/layout/radial5"/>
    <dgm:cxn modelId="{A924743F-2C2B-4E15-80C9-74C481CB354B}" type="presParOf" srcId="{710D2FB5-786E-41D8-889E-CF18734422AA}" destId="{C2122556-3FCB-4A05-A0CA-F342846577A9}" srcOrd="0" destOrd="0" presId="urn:microsoft.com/office/officeart/2005/8/layout/radial5"/>
    <dgm:cxn modelId="{74B2F246-BCF3-4842-9F3B-F36D81B74F9B}" type="presParOf" srcId="{CC379FD8-5426-419F-99E9-4FDFF420ADA9}" destId="{790C99C5-63CD-4906-9D55-5EFA99708192}" srcOrd="6" destOrd="0" presId="urn:microsoft.com/office/officeart/2005/8/layout/radial5"/>
    <dgm:cxn modelId="{487E7EFC-1C57-4EA4-8A0E-42D3B76965C5}" type="presParOf" srcId="{CC379FD8-5426-419F-99E9-4FDFF420ADA9}" destId="{CF3EF5F1-D9F9-46E6-ADBF-1CB7D253DC3B}" srcOrd="7" destOrd="0" presId="urn:microsoft.com/office/officeart/2005/8/layout/radial5"/>
    <dgm:cxn modelId="{7F9F8F4B-118D-4438-9F72-9E51FF9DB564}" type="presParOf" srcId="{CF3EF5F1-D9F9-46E6-ADBF-1CB7D253DC3B}" destId="{5B326682-C31E-4FAC-BC32-9564668FEEBF}" srcOrd="0" destOrd="0" presId="urn:microsoft.com/office/officeart/2005/8/layout/radial5"/>
    <dgm:cxn modelId="{8AA0D16F-A4E5-476B-A442-62CF069AB612}" type="presParOf" srcId="{CC379FD8-5426-419F-99E9-4FDFF420ADA9}" destId="{7799E70A-D0A1-4D93-8EF9-5248031B9861}"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5A3411-346F-4853-9D79-F85CB77F5F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481AB2AE-C1E5-458D-8363-EEAB08724073}">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smtClean="0">
            <a:latin typeface="+mj-lt"/>
          </a:endParaRPr>
        </a:p>
      </dgm:t>
    </dgm:pt>
    <dgm:pt modelId="{CB1E449F-4D2C-416B-915D-5D3E29BD5174}" type="parTrans" cxnId="{A6745DDE-780B-4F25-B67F-90F68729C892}">
      <dgm:prSet/>
      <dgm:spPr/>
      <dgm:t>
        <a:bodyPr/>
        <a:lstStyle/>
        <a:p>
          <a:endParaRPr lang="fr-FR"/>
        </a:p>
      </dgm:t>
    </dgm:pt>
    <dgm:pt modelId="{6BCB0A59-5910-4777-845B-F2E1D72AFAFD}" type="sibTrans" cxnId="{A6745DDE-780B-4F25-B67F-90F68729C892}">
      <dgm:prSet/>
      <dgm:spPr/>
      <dgm:t>
        <a:bodyPr/>
        <a:lstStyle/>
        <a:p>
          <a:endParaRPr lang="fr-FR"/>
        </a:p>
      </dgm:t>
    </dgm:pt>
    <dgm:pt modelId="{FA7E2E3B-83F0-41DD-A2AF-8EB3B15A4C8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1400" dirty="0" smtClean="0">
              <a:latin typeface="+mj-lt"/>
            </a:rPr>
            <a:t>Vieil homme</a:t>
          </a:r>
          <a:endParaRPr lang="fr-FR" sz="1400" dirty="0">
            <a:latin typeface="+mj-lt"/>
          </a:endParaRPr>
        </a:p>
      </dgm:t>
    </dgm:pt>
    <dgm:pt modelId="{D77BAFAB-9BF7-4F81-8A61-2535645B4069}" type="parTrans" cxnId="{191465CF-A87B-4EEE-8921-ED1C63905EEA}">
      <dgm:prSet/>
      <dgm:spPr/>
      <dgm:t>
        <a:bodyPr/>
        <a:lstStyle/>
        <a:p>
          <a:endParaRPr lang="fr-FR"/>
        </a:p>
      </dgm:t>
    </dgm:pt>
    <dgm:pt modelId="{FA8272D0-7308-4194-A66E-548FCBC4443A}" type="sibTrans" cxnId="{191465CF-A87B-4EEE-8921-ED1C63905EEA}">
      <dgm:prSet/>
      <dgm:spPr/>
      <dgm:t>
        <a:bodyPr/>
        <a:lstStyle/>
        <a:p>
          <a:endParaRPr lang="fr-FR"/>
        </a:p>
      </dgm:t>
    </dgm:pt>
    <dgm:pt modelId="{942142EF-2A7E-4C9E-851E-099DDFB21BE8}" type="pres">
      <dgm:prSet presAssocID="{405A3411-346F-4853-9D79-F85CB77F5F9F}" presName="Name0" presStyleCnt="0">
        <dgm:presLayoutVars>
          <dgm:chMax val="7"/>
          <dgm:resizeHandles val="exact"/>
        </dgm:presLayoutVars>
      </dgm:prSet>
      <dgm:spPr/>
      <dgm:t>
        <a:bodyPr/>
        <a:lstStyle/>
        <a:p>
          <a:endParaRPr lang="fr-FR"/>
        </a:p>
      </dgm:t>
    </dgm:pt>
    <dgm:pt modelId="{84659B18-0287-4D0A-A5E5-7E1F7BDAB5B7}" type="pres">
      <dgm:prSet presAssocID="{405A3411-346F-4853-9D79-F85CB77F5F9F}" presName="comp1" presStyleCnt="0"/>
      <dgm:spPr/>
    </dgm:pt>
    <dgm:pt modelId="{A54F2AB0-0D29-490D-A19F-D73192A1C038}" type="pres">
      <dgm:prSet presAssocID="{405A3411-346F-4853-9D79-F85CB77F5F9F}" presName="circle1" presStyleLbl="node1" presStyleIdx="0" presStyleCnt="2" custLinFactNeighborX="-5130" custLinFactNeighborY="0"/>
      <dgm:spPr/>
      <dgm:t>
        <a:bodyPr/>
        <a:lstStyle/>
        <a:p>
          <a:endParaRPr lang="fr-FR"/>
        </a:p>
      </dgm:t>
    </dgm:pt>
    <dgm:pt modelId="{D94EF82A-C4D6-4EB1-AFE1-FC2B5C8B62EC}" type="pres">
      <dgm:prSet presAssocID="{405A3411-346F-4853-9D79-F85CB77F5F9F}" presName="c1text" presStyleLbl="node1" presStyleIdx="0" presStyleCnt="2">
        <dgm:presLayoutVars>
          <dgm:bulletEnabled val="1"/>
        </dgm:presLayoutVars>
      </dgm:prSet>
      <dgm:spPr/>
      <dgm:t>
        <a:bodyPr/>
        <a:lstStyle/>
        <a:p>
          <a:endParaRPr lang="fr-FR"/>
        </a:p>
      </dgm:t>
    </dgm:pt>
    <dgm:pt modelId="{6FE48967-C83A-4B65-8731-9CB70D5743DB}" type="pres">
      <dgm:prSet presAssocID="{405A3411-346F-4853-9D79-F85CB77F5F9F}" presName="comp2" presStyleCnt="0"/>
      <dgm:spPr/>
    </dgm:pt>
    <dgm:pt modelId="{85AADC8E-B1D7-4D37-84D2-42C76C6DFCDA}" type="pres">
      <dgm:prSet presAssocID="{405A3411-346F-4853-9D79-F85CB77F5F9F}" presName="circle2" presStyleLbl="node1" presStyleIdx="1" presStyleCnt="2" custScaleX="44444" custScaleY="40364" custLinFactNeighborX="-4197" custLinFactNeighborY="29562"/>
      <dgm:spPr/>
      <dgm:t>
        <a:bodyPr/>
        <a:lstStyle/>
        <a:p>
          <a:endParaRPr lang="fr-FR"/>
        </a:p>
      </dgm:t>
    </dgm:pt>
    <dgm:pt modelId="{02230A05-964F-4F9C-9C8F-31D314517FBC}" type="pres">
      <dgm:prSet presAssocID="{405A3411-346F-4853-9D79-F85CB77F5F9F}" presName="c2text" presStyleLbl="node1" presStyleIdx="1" presStyleCnt="2">
        <dgm:presLayoutVars>
          <dgm:bulletEnabled val="1"/>
        </dgm:presLayoutVars>
      </dgm:prSet>
      <dgm:spPr/>
      <dgm:t>
        <a:bodyPr/>
        <a:lstStyle/>
        <a:p>
          <a:endParaRPr lang="fr-FR"/>
        </a:p>
      </dgm:t>
    </dgm:pt>
  </dgm:ptLst>
  <dgm:cxnLst>
    <dgm:cxn modelId="{5A404774-0B7B-4126-B2A4-049D07D6F1F1}" type="presOf" srcId="{481AB2AE-C1E5-458D-8363-EEAB08724073}" destId="{D94EF82A-C4D6-4EB1-AFE1-FC2B5C8B62EC}" srcOrd="1" destOrd="0" presId="urn:microsoft.com/office/officeart/2005/8/layout/venn2"/>
    <dgm:cxn modelId="{00E54EEB-B5FB-40D2-8694-3EAE5C090B2F}" type="presOf" srcId="{FA7E2E3B-83F0-41DD-A2AF-8EB3B15A4C8E}" destId="{85AADC8E-B1D7-4D37-84D2-42C76C6DFCDA}" srcOrd="0" destOrd="0" presId="urn:microsoft.com/office/officeart/2005/8/layout/venn2"/>
    <dgm:cxn modelId="{A6745DDE-780B-4F25-B67F-90F68729C892}" srcId="{405A3411-346F-4853-9D79-F85CB77F5F9F}" destId="{481AB2AE-C1E5-458D-8363-EEAB08724073}" srcOrd="0" destOrd="0" parTransId="{CB1E449F-4D2C-416B-915D-5D3E29BD5174}" sibTransId="{6BCB0A59-5910-4777-845B-F2E1D72AFAFD}"/>
    <dgm:cxn modelId="{E3C54C35-40F1-4993-B212-F86CB9313902}" type="presOf" srcId="{FA7E2E3B-83F0-41DD-A2AF-8EB3B15A4C8E}" destId="{02230A05-964F-4F9C-9C8F-31D314517FBC}" srcOrd="1" destOrd="0" presId="urn:microsoft.com/office/officeart/2005/8/layout/venn2"/>
    <dgm:cxn modelId="{191465CF-A87B-4EEE-8921-ED1C63905EEA}" srcId="{405A3411-346F-4853-9D79-F85CB77F5F9F}" destId="{FA7E2E3B-83F0-41DD-A2AF-8EB3B15A4C8E}" srcOrd="1" destOrd="0" parTransId="{D77BAFAB-9BF7-4F81-8A61-2535645B4069}" sibTransId="{FA8272D0-7308-4194-A66E-548FCBC4443A}"/>
    <dgm:cxn modelId="{B9413DA5-FF43-44EE-9B00-65D23489788D}" type="presOf" srcId="{405A3411-346F-4853-9D79-F85CB77F5F9F}" destId="{942142EF-2A7E-4C9E-851E-099DDFB21BE8}" srcOrd="0" destOrd="0" presId="urn:microsoft.com/office/officeart/2005/8/layout/venn2"/>
    <dgm:cxn modelId="{05598203-4F18-4472-9366-18B406450D45}" type="presOf" srcId="{481AB2AE-C1E5-458D-8363-EEAB08724073}" destId="{A54F2AB0-0D29-490D-A19F-D73192A1C038}" srcOrd="0" destOrd="0" presId="urn:microsoft.com/office/officeart/2005/8/layout/venn2"/>
    <dgm:cxn modelId="{54987980-D98C-4EEE-96D2-43F70B03E595}" type="presParOf" srcId="{942142EF-2A7E-4C9E-851E-099DDFB21BE8}" destId="{84659B18-0287-4D0A-A5E5-7E1F7BDAB5B7}" srcOrd="0" destOrd="0" presId="urn:microsoft.com/office/officeart/2005/8/layout/venn2"/>
    <dgm:cxn modelId="{EB684CD4-F368-444F-A339-6D474B7FAE92}" type="presParOf" srcId="{84659B18-0287-4D0A-A5E5-7E1F7BDAB5B7}" destId="{A54F2AB0-0D29-490D-A19F-D73192A1C038}" srcOrd="0" destOrd="0" presId="urn:microsoft.com/office/officeart/2005/8/layout/venn2"/>
    <dgm:cxn modelId="{509FC64E-096C-4FC0-94B5-0650529E3693}" type="presParOf" srcId="{84659B18-0287-4D0A-A5E5-7E1F7BDAB5B7}" destId="{D94EF82A-C4D6-4EB1-AFE1-FC2B5C8B62EC}" srcOrd="1" destOrd="0" presId="urn:microsoft.com/office/officeart/2005/8/layout/venn2"/>
    <dgm:cxn modelId="{DB6BF2F7-0E6C-4B97-A4EA-A7DE36F2EAA6}" type="presParOf" srcId="{942142EF-2A7E-4C9E-851E-099DDFB21BE8}" destId="{6FE48967-C83A-4B65-8731-9CB70D5743DB}" srcOrd="1" destOrd="0" presId="urn:microsoft.com/office/officeart/2005/8/layout/venn2"/>
    <dgm:cxn modelId="{7D5395D1-7AF7-4EA7-9E69-2ADB45B66134}" type="presParOf" srcId="{6FE48967-C83A-4B65-8731-9CB70D5743DB}" destId="{85AADC8E-B1D7-4D37-84D2-42C76C6DFCDA}" srcOrd="0" destOrd="0" presId="urn:microsoft.com/office/officeart/2005/8/layout/venn2"/>
    <dgm:cxn modelId="{4DD6369D-BD02-4F73-B696-624092D63885}" type="presParOf" srcId="{6FE48967-C83A-4B65-8731-9CB70D5743DB}" destId="{02230A05-964F-4F9C-9C8F-31D314517FB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A3411-346F-4853-9D79-F85CB77F5F9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fr-FR"/>
        </a:p>
      </dgm:t>
    </dgm:pt>
    <dgm:pt modelId="{481AB2AE-C1E5-458D-8363-EEAB08724073}">
      <dgm:prSet phldrT="[Texte]">
        <dgm:style>
          <a:lnRef idx="0">
            <a:schemeClr val="accent6"/>
          </a:lnRef>
          <a:fillRef idx="3">
            <a:schemeClr val="accent6"/>
          </a:fillRef>
          <a:effectRef idx="3">
            <a:schemeClr val="accent6"/>
          </a:effectRef>
          <a:fontRef idx="minor">
            <a:schemeClr val="lt1"/>
          </a:fontRef>
        </dgm:style>
      </dgm:prSet>
      <dgm:spPr/>
      <dgm:t>
        <a:bodyPr/>
        <a:lstStyle/>
        <a:p>
          <a:endParaRPr lang="fr-FR" dirty="0" smtClean="0">
            <a:latin typeface="+mj-lt"/>
          </a:endParaRPr>
        </a:p>
      </dgm:t>
    </dgm:pt>
    <dgm:pt modelId="{CB1E449F-4D2C-416B-915D-5D3E29BD5174}" type="parTrans" cxnId="{A6745DDE-780B-4F25-B67F-90F68729C892}">
      <dgm:prSet/>
      <dgm:spPr/>
      <dgm:t>
        <a:bodyPr/>
        <a:lstStyle/>
        <a:p>
          <a:endParaRPr lang="fr-FR"/>
        </a:p>
      </dgm:t>
    </dgm:pt>
    <dgm:pt modelId="{6BCB0A59-5910-4777-845B-F2E1D72AFAFD}" type="sibTrans" cxnId="{A6745DDE-780B-4F25-B67F-90F68729C892}">
      <dgm:prSet/>
      <dgm:spPr/>
      <dgm:t>
        <a:bodyPr/>
        <a:lstStyle/>
        <a:p>
          <a:endParaRPr lang="fr-FR"/>
        </a:p>
      </dgm:t>
    </dgm:pt>
    <dgm:pt modelId="{FA7E2E3B-83F0-41DD-A2AF-8EB3B15A4C8E}">
      <dgm:prSet phldrT="[Texte]" custT="1">
        <dgm:style>
          <a:lnRef idx="1">
            <a:schemeClr val="accent6"/>
          </a:lnRef>
          <a:fillRef idx="2">
            <a:schemeClr val="accent6"/>
          </a:fillRef>
          <a:effectRef idx="1">
            <a:schemeClr val="accent6"/>
          </a:effectRef>
          <a:fontRef idx="minor">
            <a:schemeClr val="dk1"/>
          </a:fontRef>
        </dgm:style>
      </dgm:prSet>
      <dgm:spPr/>
      <dgm:t>
        <a:bodyPr/>
        <a:lstStyle/>
        <a:p>
          <a:r>
            <a:rPr lang="fr-FR" sz="1400" dirty="0" smtClean="0">
              <a:latin typeface="+mj-lt"/>
            </a:rPr>
            <a:t>Vieil homme</a:t>
          </a:r>
          <a:endParaRPr lang="fr-FR" sz="1400" dirty="0">
            <a:latin typeface="+mj-lt"/>
          </a:endParaRPr>
        </a:p>
      </dgm:t>
    </dgm:pt>
    <dgm:pt modelId="{D77BAFAB-9BF7-4F81-8A61-2535645B4069}" type="parTrans" cxnId="{191465CF-A87B-4EEE-8921-ED1C63905EEA}">
      <dgm:prSet/>
      <dgm:spPr/>
      <dgm:t>
        <a:bodyPr/>
        <a:lstStyle/>
        <a:p>
          <a:endParaRPr lang="fr-FR"/>
        </a:p>
      </dgm:t>
    </dgm:pt>
    <dgm:pt modelId="{FA8272D0-7308-4194-A66E-548FCBC4443A}" type="sibTrans" cxnId="{191465CF-A87B-4EEE-8921-ED1C63905EEA}">
      <dgm:prSet/>
      <dgm:spPr/>
      <dgm:t>
        <a:bodyPr/>
        <a:lstStyle/>
        <a:p>
          <a:endParaRPr lang="fr-FR"/>
        </a:p>
      </dgm:t>
    </dgm:pt>
    <dgm:pt modelId="{942142EF-2A7E-4C9E-851E-099DDFB21BE8}" type="pres">
      <dgm:prSet presAssocID="{405A3411-346F-4853-9D79-F85CB77F5F9F}" presName="Name0" presStyleCnt="0">
        <dgm:presLayoutVars>
          <dgm:chMax val="7"/>
          <dgm:resizeHandles val="exact"/>
        </dgm:presLayoutVars>
      </dgm:prSet>
      <dgm:spPr/>
      <dgm:t>
        <a:bodyPr/>
        <a:lstStyle/>
        <a:p>
          <a:endParaRPr lang="fr-FR"/>
        </a:p>
      </dgm:t>
    </dgm:pt>
    <dgm:pt modelId="{84659B18-0287-4D0A-A5E5-7E1F7BDAB5B7}" type="pres">
      <dgm:prSet presAssocID="{405A3411-346F-4853-9D79-F85CB77F5F9F}" presName="comp1" presStyleCnt="0"/>
      <dgm:spPr/>
    </dgm:pt>
    <dgm:pt modelId="{A54F2AB0-0D29-490D-A19F-D73192A1C038}" type="pres">
      <dgm:prSet presAssocID="{405A3411-346F-4853-9D79-F85CB77F5F9F}" presName="circle1" presStyleLbl="node1" presStyleIdx="0" presStyleCnt="2" custLinFactNeighborX="-5130" custLinFactNeighborY="0"/>
      <dgm:spPr/>
      <dgm:t>
        <a:bodyPr/>
        <a:lstStyle/>
        <a:p>
          <a:endParaRPr lang="fr-FR"/>
        </a:p>
      </dgm:t>
    </dgm:pt>
    <dgm:pt modelId="{D94EF82A-C4D6-4EB1-AFE1-FC2B5C8B62EC}" type="pres">
      <dgm:prSet presAssocID="{405A3411-346F-4853-9D79-F85CB77F5F9F}" presName="c1text" presStyleLbl="node1" presStyleIdx="0" presStyleCnt="2">
        <dgm:presLayoutVars>
          <dgm:bulletEnabled val="1"/>
        </dgm:presLayoutVars>
      </dgm:prSet>
      <dgm:spPr/>
      <dgm:t>
        <a:bodyPr/>
        <a:lstStyle/>
        <a:p>
          <a:endParaRPr lang="fr-FR"/>
        </a:p>
      </dgm:t>
    </dgm:pt>
    <dgm:pt modelId="{6FE48967-C83A-4B65-8731-9CB70D5743DB}" type="pres">
      <dgm:prSet presAssocID="{405A3411-346F-4853-9D79-F85CB77F5F9F}" presName="comp2" presStyleCnt="0"/>
      <dgm:spPr/>
    </dgm:pt>
    <dgm:pt modelId="{85AADC8E-B1D7-4D37-84D2-42C76C6DFCDA}" type="pres">
      <dgm:prSet presAssocID="{405A3411-346F-4853-9D79-F85CB77F5F9F}" presName="circle2" presStyleLbl="node1" presStyleIdx="1" presStyleCnt="2" custScaleX="44444" custScaleY="40364" custLinFactNeighborX="-4197" custLinFactNeighborY="29562"/>
      <dgm:spPr/>
      <dgm:t>
        <a:bodyPr/>
        <a:lstStyle/>
        <a:p>
          <a:endParaRPr lang="fr-FR"/>
        </a:p>
      </dgm:t>
    </dgm:pt>
    <dgm:pt modelId="{02230A05-964F-4F9C-9C8F-31D314517FBC}" type="pres">
      <dgm:prSet presAssocID="{405A3411-346F-4853-9D79-F85CB77F5F9F}" presName="c2text" presStyleLbl="node1" presStyleIdx="1" presStyleCnt="2">
        <dgm:presLayoutVars>
          <dgm:bulletEnabled val="1"/>
        </dgm:presLayoutVars>
      </dgm:prSet>
      <dgm:spPr/>
      <dgm:t>
        <a:bodyPr/>
        <a:lstStyle/>
        <a:p>
          <a:endParaRPr lang="fr-FR"/>
        </a:p>
      </dgm:t>
    </dgm:pt>
  </dgm:ptLst>
  <dgm:cxnLst>
    <dgm:cxn modelId="{A6745DDE-780B-4F25-B67F-90F68729C892}" srcId="{405A3411-346F-4853-9D79-F85CB77F5F9F}" destId="{481AB2AE-C1E5-458D-8363-EEAB08724073}" srcOrd="0" destOrd="0" parTransId="{CB1E449F-4D2C-416B-915D-5D3E29BD5174}" sibTransId="{6BCB0A59-5910-4777-845B-F2E1D72AFAFD}"/>
    <dgm:cxn modelId="{4B18655A-B888-40A5-8056-6D8161822B5D}" type="presOf" srcId="{481AB2AE-C1E5-458D-8363-EEAB08724073}" destId="{A54F2AB0-0D29-490D-A19F-D73192A1C038}" srcOrd="0" destOrd="0" presId="urn:microsoft.com/office/officeart/2005/8/layout/venn2"/>
    <dgm:cxn modelId="{EB5E8077-70F9-40AF-AF0F-573C3A6AE76D}" type="presOf" srcId="{FA7E2E3B-83F0-41DD-A2AF-8EB3B15A4C8E}" destId="{85AADC8E-B1D7-4D37-84D2-42C76C6DFCDA}" srcOrd="0" destOrd="0" presId="urn:microsoft.com/office/officeart/2005/8/layout/venn2"/>
    <dgm:cxn modelId="{191465CF-A87B-4EEE-8921-ED1C63905EEA}" srcId="{405A3411-346F-4853-9D79-F85CB77F5F9F}" destId="{FA7E2E3B-83F0-41DD-A2AF-8EB3B15A4C8E}" srcOrd="1" destOrd="0" parTransId="{D77BAFAB-9BF7-4F81-8A61-2535645B4069}" sibTransId="{FA8272D0-7308-4194-A66E-548FCBC4443A}"/>
    <dgm:cxn modelId="{CF12A7B5-74A7-476D-AA0C-103EC347711D}" type="presOf" srcId="{405A3411-346F-4853-9D79-F85CB77F5F9F}" destId="{942142EF-2A7E-4C9E-851E-099DDFB21BE8}" srcOrd="0" destOrd="0" presId="urn:microsoft.com/office/officeart/2005/8/layout/venn2"/>
    <dgm:cxn modelId="{C75D3B4A-1FAA-43B5-9D37-4209B14AE413}" type="presOf" srcId="{481AB2AE-C1E5-458D-8363-EEAB08724073}" destId="{D94EF82A-C4D6-4EB1-AFE1-FC2B5C8B62EC}" srcOrd="1" destOrd="0" presId="urn:microsoft.com/office/officeart/2005/8/layout/venn2"/>
    <dgm:cxn modelId="{9FCB7270-B077-4F67-A82A-B129C6824762}" type="presOf" srcId="{FA7E2E3B-83F0-41DD-A2AF-8EB3B15A4C8E}" destId="{02230A05-964F-4F9C-9C8F-31D314517FBC}" srcOrd="1" destOrd="0" presId="urn:microsoft.com/office/officeart/2005/8/layout/venn2"/>
    <dgm:cxn modelId="{E14E2D2B-0148-4DFE-8450-01A3B02D148A}" type="presParOf" srcId="{942142EF-2A7E-4C9E-851E-099DDFB21BE8}" destId="{84659B18-0287-4D0A-A5E5-7E1F7BDAB5B7}" srcOrd="0" destOrd="0" presId="urn:microsoft.com/office/officeart/2005/8/layout/venn2"/>
    <dgm:cxn modelId="{3FCDF9AC-6C67-467C-A7AE-739E790FF662}" type="presParOf" srcId="{84659B18-0287-4D0A-A5E5-7E1F7BDAB5B7}" destId="{A54F2AB0-0D29-490D-A19F-D73192A1C038}" srcOrd="0" destOrd="0" presId="urn:microsoft.com/office/officeart/2005/8/layout/venn2"/>
    <dgm:cxn modelId="{CA95BE77-8B77-4DD0-BD4B-EBCDB126E71B}" type="presParOf" srcId="{84659B18-0287-4D0A-A5E5-7E1F7BDAB5B7}" destId="{D94EF82A-C4D6-4EB1-AFE1-FC2B5C8B62EC}" srcOrd="1" destOrd="0" presId="urn:microsoft.com/office/officeart/2005/8/layout/venn2"/>
    <dgm:cxn modelId="{A135A793-4683-4086-8461-B8F3588B6330}" type="presParOf" srcId="{942142EF-2A7E-4C9E-851E-099DDFB21BE8}" destId="{6FE48967-C83A-4B65-8731-9CB70D5743DB}" srcOrd="1" destOrd="0" presId="urn:microsoft.com/office/officeart/2005/8/layout/venn2"/>
    <dgm:cxn modelId="{17D08F91-2943-4A53-A35D-41775AE52E19}" type="presParOf" srcId="{6FE48967-C83A-4B65-8731-9CB70D5743DB}" destId="{85AADC8E-B1D7-4D37-84D2-42C76C6DFCDA}" srcOrd="0" destOrd="0" presId="urn:microsoft.com/office/officeart/2005/8/layout/venn2"/>
    <dgm:cxn modelId="{3443516A-44F6-451A-847A-7763B441F3EE}" type="presParOf" srcId="{6FE48967-C83A-4B65-8731-9CB70D5743DB}" destId="{02230A05-964F-4F9C-9C8F-31D314517FB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A56D3-24DD-47BE-8EA9-CDAB0E30155E}">
      <dsp:nvSpPr>
        <dsp:cNvPr id="0" name=""/>
        <dsp:cNvSpPr/>
      </dsp:nvSpPr>
      <dsp:spPr>
        <a:xfrm rot="5400000">
          <a:off x="4872110" y="-1725707"/>
          <a:ext cx="1448035" cy="5266944"/>
        </a:xfrm>
        <a:prstGeom prst="round2SameRect">
          <a:avLst/>
        </a:prstGeom>
        <a:solidFill>
          <a:schemeClr val="accent2">
            <a:tint val="40000"/>
            <a:alpha val="90000"/>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fr-FR" sz="2900" kern="1200" dirty="0" smtClean="0"/>
            <a:t>La révolte de la conscience</a:t>
          </a:r>
          <a:endParaRPr lang="fr-FR" sz="2900" kern="1200" dirty="0"/>
        </a:p>
        <a:p>
          <a:pPr marL="285750" lvl="1" indent="-285750" algn="l" defTabSz="1289050">
            <a:lnSpc>
              <a:spcPct val="90000"/>
            </a:lnSpc>
            <a:spcBef>
              <a:spcPct val="0"/>
            </a:spcBef>
            <a:spcAft>
              <a:spcPct val="15000"/>
            </a:spcAft>
            <a:buChar char="••"/>
          </a:pPr>
          <a:r>
            <a:rPr lang="fr-FR" sz="2900" kern="1200" dirty="0" smtClean="0"/>
            <a:t>Soif de justice et de justesse</a:t>
          </a:r>
          <a:endParaRPr lang="fr-FR" sz="2900" kern="1200" dirty="0"/>
        </a:p>
      </dsp:txBody>
      <dsp:txXfrm rot="-5400000">
        <a:off x="2962656" y="254434"/>
        <a:ext cx="5196257" cy="1306661"/>
      </dsp:txXfrm>
    </dsp:sp>
    <dsp:sp modelId="{76E97679-DF86-4239-BF02-A5AD71DB2F13}">
      <dsp:nvSpPr>
        <dsp:cNvPr id="0" name=""/>
        <dsp:cNvSpPr/>
      </dsp:nvSpPr>
      <dsp:spPr>
        <a:xfrm>
          <a:off x="0" y="2742"/>
          <a:ext cx="2962656" cy="1810044"/>
        </a:xfrm>
        <a:prstGeom prst="roundRect">
          <a:avLst/>
        </a:prstGeom>
        <a:solidFill>
          <a:schemeClr val="accent2">
            <a:hueOff val="0"/>
            <a:satOff val="0"/>
            <a:lumOff val="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sp3d extrusionH="28000" prstMaterial="matte"/>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900" kern="1200" dirty="0" smtClean="0"/>
            <a:t>Le Soulèvement intérieur</a:t>
          </a:r>
          <a:endParaRPr lang="fr-FR" sz="2900" kern="1200" dirty="0"/>
        </a:p>
      </dsp:txBody>
      <dsp:txXfrm>
        <a:off x="88359" y="91101"/>
        <a:ext cx="2785938" cy="1633326"/>
      </dsp:txXfrm>
    </dsp:sp>
    <dsp:sp modelId="{9AFAE0D4-FE8C-4798-84EB-184B55D298C2}">
      <dsp:nvSpPr>
        <dsp:cNvPr id="0" name=""/>
        <dsp:cNvSpPr/>
      </dsp:nvSpPr>
      <dsp:spPr>
        <a:xfrm rot="5400000">
          <a:off x="4872110" y="174839"/>
          <a:ext cx="1448035" cy="5266944"/>
        </a:xfrm>
        <a:prstGeom prst="round2SameRect">
          <a:avLst/>
        </a:prstGeom>
        <a:solidFill>
          <a:schemeClr val="accent2">
            <a:tint val="40000"/>
            <a:alpha val="90000"/>
            <a:hueOff val="-10492125"/>
            <a:satOff val="8301"/>
            <a:lumOff val="588"/>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fr-FR" sz="2900" kern="1200" dirty="0" smtClean="0"/>
            <a:t>Conscience libérée, purifiée, unifiée, pacifiée, exaltée</a:t>
          </a:r>
          <a:endParaRPr lang="fr-FR" sz="2900" kern="1200" dirty="0"/>
        </a:p>
      </dsp:txBody>
      <dsp:txXfrm rot="-5400000">
        <a:off x="2962656" y="2154981"/>
        <a:ext cx="5196257" cy="1306661"/>
      </dsp:txXfrm>
    </dsp:sp>
    <dsp:sp modelId="{DFDA6F23-2B1D-4B4D-8AD9-9AA6AE8DDF08}">
      <dsp:nvSpPr>
        <dsp:cNvPr id="0" name=""/>
        <dsp:cNvSpPr/>
      </dsp:nvSpPr>
      <dsp:spPr>
        <a:xfrm>
          <a:off x="0" y="1903289"/>
          <a:ext cx="2962656" cy="1810044"/>
        </a:xfrm>
        <a:prstGeom prst="roundRect">
          <a:avLst/>
        </a:prstGeom>
        <a:solidFill>
          <a:schemeClr val="accent2">
            <a:hueOff val="-10081594"/>
            <a:satOff val="4384"/>
            <a:lumOff val="1275"/>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sp3d extrusionH="28000" prstMaterial="matte"/>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900" kern="1200" dirty="0" smtClean="0"/>
            <a:t>Les étapes de la révolution de la conscience</a:t>
          </a:r>
          <a:endParaRPr lang="fr-FR" sz="2900" kern="1200" dirty="0"/>
        </a:p>
      </dsp:txBody>
      <dsp:txXfrm>
        <a:off x="88359" y="1991648"/>
        <a:ext cx="2785938" cy="1633326"/>
      </dsp:txXfrm>
    </dsp:sp>
    <dsp:sp modelId="{1C4A7B01-4197-4BC7-9F77-FF4D8E2186EF}">
      <dsp:nvSpPr>
        <dsp:cNvPr id="0" name=""/>
        <dsp:cNvSpPr/>
      </dsp:nvSpPr>
      <dsp:spPr>
        <a:xfrm rot="5400000">
          <a:off x="4872110" y="2075387"/>
          <a:ext cx="1448035" cy="5266944"/>
        </a:xfrm>
        <a:prstGeom prst="round2SameRect">
          <a:avLst/>
        </a:prstGeom>
        <a:solidFill>
          <a:schemeClr val="accent2">
            <a:tint val="40000"/>
            <a:alpha val="90000"/>
            <a:hueOff val="-20984249"/>
            <a:satOff val="16603"/>
            <a:lumOff val="1175"/>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fr-FR" sz="2900" kern="1200" dirty="0" smtClean="0"/>
            <a:t>La </a:t>
          </a:r>
          <a:r>
            <a:rPr lang="fr-FR" sz="2900" kern="1200" smtClean="0"/>
            <a:t>retraite quotidienne</a:t>
          </a:r>
          <a:endParaRPr lang="fr-FR" sz="2900" kern="1200" dirty="0"/>
        </a:p>
        <a:p>
          <a:pPr marL="285750" lvl="1" indent="-285750" algn="l" defTabSz="1289050">
            <a:lnSpc>
              <a:spcPct val="90000"/>
            </a:lnSpc>
            <a:spcBef>
              <a:spcPct val="0"/>
            </a:spcBef>
            <a:spcAft>
              <a:spcPct val="15000"/>
            </a:spcAft>
            <a:buChar char="••"/>
          </a:pPr>
          <a:r>
            <a:rPr lang="fr-FR" sz="2900" kern="1200" dirty="0" smtClean="0"/>
            <a:t>Le rôle des minorités créatrices</a:t>
          </a:r>
          <a:endParaRPr lang="fr-FR" sz="2900" kern="1200" dirty="0"/>
        </a:p>
      </dsp:txBody>
      <dsp:txXfrm rot="-5400000">
        <a:off x="2962656" y="4055529"/>
        <a:ext cx="5196257" cy="1306661"/>
      </dsp:txXfrm>
    </dsp:sp>
    <dsp:sp modelId="{00C642F2-36B9-42A5-B843-C21BA87DAB48}">
      <dsp:nvSpPr>
        <dsp:cNvPr id="0" name=""/>
        <dsp:cNvSpPr/>
      </dsp:nvSpPr>
      <dsp:spPr>
        <a:xfrm>
          <a:off x="0" y="3803836"/>
          <a:ext cx="2962656" cy="1810044"/>
        </a:xfrm>
        <a:prstGeom prst="roundRect">
          <a:avLst/>
        </a:prstGeom>
        <a:solidFill>
          <a:schemeClr val="accent2">
            <a:hueOff val="-20163188"/>
            <a:satOff val="8769"/>
            <a:lumOff val="2550"/>
            <a:alphaOff val="0"/>
          </a:schemeClr>
        </a:solidFill>
        <a:ln>
          <a:noFill/>
        </a:ln>
        <a:effectLst>
          <a:outerShdw blurRad="50800" dist="381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55245" rIns="110490" bIns="55245" numCol="1" spcCol="1270" anchor="ctr" anchorCtr="0">
          <a:noAutofit/>
          <a:sp3d extrusionH="28000" prstMaterial="matte"/>
        </a:bodyPr>
        <a:lstStyle/>
        <a:p>
          <a:pPr lvl="0" algn="ctr" defTabSz="1289050">
            <a:lnSpc>
              <a:spcPct val="90000"/>
            </a:lnSpc>
            <a:spcBef>
              <a:spcPct val="0"/>
            </a:spcBef>
            <a:spcAft>
              <a:spcPct val="35000"/>
            </a:spcAft>
          </a:pPr>
          <a:r>
            <a:rPr lang="fr-FR" sz="2900" kern="1200" dirty="0" smtClean="0"/>
            <a:t>Révolution personnelle et révolution collective</a:t>
          </a:r>
          <a:endParaRPr lang="fr-FR" sz="2900" kern="1200" dirty="0"/>
        </a:p>
      </dsp:txBody>
      <dsp:txXfrm>
        <a:off x="88359" y="3892195"/>
        <a:ext cx="2785938" cy="1633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3DBEE-DCEB-4E6D-87BF-4BD55464B9DB}">
      <dsp:nvSpPr>
        <dsp:cNvPr id="0" name=""/>
        <dsp:cNvSpPr/>
      </dsp:nvSpPr>
      <dsp:spPr>
        <a:xfrm>
          <a:off x="3347862" y="2204862"/>
          <a:ext cx="2448275" cy="2448275"/>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Tenir, et  appartenir</a:t>
          </a:r>
          <a:endParaRPr lang="fr-FR" sz="2800" kern="1200" dirty="0"/>
        </a:p>
      </dsp:txBody>
      <dsp:txXfrm>
        <a:off x="3706404" y="2563404"/>
        <a:ext cx="1731191" cy="1731191"/>
      </dsp:txXfrm>
    </dsp:sp>
    <dsp:sp modelId="{9446FB39-E0DD-4A55-9064-0ADB812DA209}">
      <dsp:nvSpPr>
        <dsp:cNvPr id="0" name=""/>
        <dsp:cNvSpPr/>
      </dsp:nvSpPr>
      <dsp:spPr>
        <a:xfrm rot="16200000">
          <a:off x="4466524" y="1705176"/>
          <a:ext cx="210950"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498167" y="1859477"/>
        <a:ext cx="147665" cy="367974"/>
      </dsp:txXfrm>
    </dsp:sp>
    <dsp:sp modelId="{73BAAB80-7888-41D8-BD0E-11F8A3658F01}">
      <dsp:nvSpPr>
        <dsp:cNvPr id="0" name=""/>
        <dsp:cNvSpPr/>
      </dsp:nvSpPr>
      <dsp:spPr>
        <a:xfrm>
          <a:off x="3670101" y="3044"/>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Élan personnel</a:t>
          </a:r>
        </a:p>
        <a:p>
          <a:pPr lvl="0" algn="ctr" defTabSz="755650">
            <a:lnSpc>
              <a:spcPct val="90000"/>
            </a:lnSpc>
            <a:spcBef>
              <a:spcPct val="0"/>
            </a:spcBef>
            <a:spcAft>
              <a:spcPct val="35000"/>
            </a:spcAft>
          </a:pPr>
          <a:r>
            <a:rPr lang="fr-FR" sz="1700" b="1" kern="1200" dirty="0" smtClean="0"/>
            <a:t>Porté à croire, à être</a:t>
          </a:r>
          <a:endParaRPr lang="fr-FR" sz="1700" kern="1200" dirty="0"/>
        </a:p>
      </dsp:txBody>
      <dsp:txXfrm>
        <a:off x="3934261" y="267204"/>
        <a:ext cx="1275476" cy="1275476"/>
      </dsp:txXfrm>
    </dsp:sp>
    <dsp:sp modelId="{FEBECA5A-766A-4EF4-B6A1-5CB56A0CE5EB}">
      <dsp:nvSpPr>
        <dsp:cNvPr id="0" name=""/>
        <dsp:cNvSpPr/>
      </dsp:nvSpPr>
      <dsp:spPr>
        <a:xfrm rot="21577590">
          <a:off x="6034432" y="3110949"/>
          <a:ext cx="574163"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6034434" y="3234168"/>
        <a:ext cx="401914" cy="367974"/>
      </dsp:txXfrm>
    </dsp:sp>
    <dsp:sp modelId="{4741DB28-5784-4D5C-BFA4-F4FE117EF96C}">
      <dsp:nvSpPr>
        <dsp:cNvPr id="0" name=""/>
        <dsp:cNvSpPr/>
      </dsp:nvSpPr>
      <dsp:spPr>
        <a:xfrm>
          <a:off x="6879396" y="2506180"/>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Élan conjugal</a:t>
          </a:r>
        </a:p>
        <a:p>
          <a:pPr lvl="0" algn="ctr" defTabSz="755650">
            <a:lnSpc>
              <a:spcPct val="90000"/>
            </a:lnSpc>
            <a:spcBef>
              <a:spcPct val="0"/>
            </a:spcBef>
            <a:spcAft>
              <a:spcPct val="35000"/>
            </a:spcAft>
          </a:pPr>
          <a:r>
            <a:rPr lang="fr-FR" sz="1700" b="1" kern="1200" dirty="0" smtClean="0"/>
            <a:t>Porté à s’unir, procréer</a:t>
          </a:r>
          <a:endParaRPr lang="fr-FR" sz="1700" kern="1200" dirty="0"/>
        </a:p>
      </dsp:txBody>
      <dsp:txXfrm>
        <a:off x="7143556" y="2770340"/>
        <a:ext cx="1275476" cy="1275476"/>
      </dsp:txXfrm>
    </dsp:sp>
    <dsp:sp modelId="{710D2FB5-786E-41D8-889E-CF18734422AA}">
      <dsp:nvSpPr>
        <dsp:cNvPr id="0" name=""/>
        <dsp:cNvSpPr/>
      </dsp:nvSpPr>
      <dsp:spPr>
        <a:xfrm rot="5400000">
          <a:off x="4466524" y="4539532"/>
          <a:ext cx="210950"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a:off x="4498167" y="4630548"/>
        <a:ext cx="147665" cy="367974"/>
      </dsp:txXfrm>
    </dsp:sp>
    <dsp:sp modelId="{790C99C5-63CD-4906-9D55-5EFA99708192}">
      <dsp:nvSpPr>
        <dsp:cNvPr id="0" name=""/>
        <dsp:cNvSpPr/>
      </dsp:nvSpPr>
      <dsp:spPr>
        <a:xfrm>
          <a:off x="3670101" y="5051158"/>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Élan créateur</a:t>
          </a:r>
        </a:p>
        <a:p>
          <a:pPr lvl="0" algn="ctr" defTabSz="755650">
            <a:lnSpc>
              <a:spcPct val="90000"/>
            </a:lnSpc>
            <a:spcBef>
              <a:spcPct val="0"/>
            </a:spcBef>
            <a:spcAft>
              <a:spcPct val="35000"/>
            </a:spcAft>
          </a:pPr>
          <a:r>
            <a:rPr lang="fr-FR" sz="1700" b="1" kern="1200" dirty="0" smtClean="0"/>
            <a:t>Porté à créer, faire, avoir</a:t>
          </a:r>
          <a:endParaRPr lang="fr-FR" sz="1700" kern="1200" dirty="0"/>
        </a:p>
      </dsp:txBody>
      <dsp:txXfrm>
        <a:off x="3934261" y="5315318"/>
        <a:ext cx="1275476" cy="1275476"/>
      </dsp:txXfrm>
    </dsp:sp>
    <dsp:sp modelId="{CF3EF5F1-D9F9-46E6-ADBF-1CB7D253DC3B}">
      <dsp:nvSpPr>
        <dsp:cNvPr id="0" name=""/>
        <dsp:cNvSpPr/>
      </dsp:nvSpPr>
      <dsp:spPr>
        <a:xfrm rot="10781640">
          <a:off x="2369259" y="3132272"/>
          <a:ext cx="69156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p>
      </dsp:txBody>
      <dsp:txXfrm rot="10800000">
        <a:off x="2553245" y="3254439"/>
        <a:ext cx="507577" cy="367974"/>
      </dsp:txXfrm>
    </dsp:sp>
    <dsp:sp modelId="{7799E70A-D0A1-4D93-8EF9-5248031B9861}">
      <dsp:nvSpPr>
        <dsp:cNvPr id="0" name=""/>
        <dsp:cNvSpPr/>
      </dsp:nvSpPr>
      <dsp:spPr>
        <a:xfrm>
          <a:off x="239275" y="2545424"/>
          <a:ext cx="1803796" cy="1803796"/>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b="1" kern="1200" dirty="0" smtClean="0"/>
            <a:t>Élan fraternel</a:t>
          </a:r>
        </a:p>
        <a:p>
          <a:pPr lvl="0" algn="ctr" defTabSz="755650">
            <a:lnSpc>
              <a:spcPct val="90000"/>
            </a:lnSpc>
            <a:spcBef>
              <a:spcPct val="0"/>
            </a:spcBef>
            <a:spcAft>
              <a:spcPct val="35000"/>
            </a:spcAft>
          </a:pPr>
          <a:r>
            <a:rPr lang="fr-FR" sz="1700" b="1" kern="1200" dirty="0" smtClean="0"/>
            <a:t>Porté à servir, donner</a:t>
          </a:r>
          <a:endParaRPr lang="fr-FR" sz="1700" kern="1200" dirty="0"/>
        </a:p>
      </dsp:txBody>
      <dsp:txXfrm>
        <a:off x="503435" y="2809584"/>
        <a:ext cx="1275476" cy="12754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2AB0-0D29-490D-A19F-D73192A1C038}">
      <dsp:nvSpPr>
        <dsp:cNvPr id="0" name=""/>
        <dsp:cNvSpPr/>
      </dsp:nvSpPr>
      <dsp:spPr>
        <a:xfrm>
          <a:off x="540909" y="0"/>
          <a:ext cx="3284984" cy="328498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fr-FR" sz="2000" kern="1200" dirty="0" smtClean="0">
            <a:latin typeface="+mj-lt"/>
          </a:endParaRPr>
        </a:p>
      </dsp:txBody>
      <dsp:txXfrm>
        <a:off x="1321093" y="246373"/>
        <a:ext cx="1724616" cy="558447"/>
      </dsp:txXfrm>
    </dsp:sp>
    <dsp:sp modelId="{85AADC8E-B1D7-4D37-84D2-42C76C6DFCDA}">
      <dsp:nvSpPr>
        <dsp:cNvPr id="0" name=""/>
        <dsp:cNvSpPr/>
      </dsp:nvSpPr>
      <dsp:spPr>
        <a:xfrm>
          <a:off x="1701026" y="2284213"/>
          <a:ext cx="1094983" cy="994463"/>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Vieil homme</a:t>
          </a:r>
          <a:endParaRPr lang="fr-FR" sz="1400" kern="1200" dirty="0">
            <a:latin typeface="+mj-lt"/>
          </a:endParaRPr>
        </a:p>
      </dsp:txBody>
      <dsp:txXfrm>
        <a:off x="1861383" y="2532829"/>
        <a:ext cx="774270" cy="497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F2AB0-0D29-490D-A19F-D73192A1C038}">
      <dsp:nvSpPr>
        <dsp:cNvPr id="0" name=""/>
        <dsp:cNvSpPr/>
      </dsp:nvSpPr>
      <dsp:spPr>
        <a:xfrm>
          <a:off x="1267076" y="0"/>
          <a:ext cx="3284984" cy="3284984"/>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fr-FR" sz="2000" kern="1200" dirty="0" smtClean="0">
            <a:latin typeface="+mj-lt"/>
          </a:endParaRPr>
        </a:p>
      </dsp:txBody>
      <dsp:txXfrm>
        <a:off x="2047260" y="246373"/>
        <a:ext cx="1724616" cy="558447"/>
      </dsp:txXfrm>
    </dsp:sp>
    <dsp:sp modelId="{85AADC8E-B1D7-4D37-84D2-42C76C6DFCDA}">
      <dsp:nvSpPr>
        <dsp:cNvPr id="0" name=""/>
        <dsp:cNvSpPr/>
      </dsp:nvSpPr>
      <dsp:spPr>
        <a:xfrm>
          <a:off x="2427193" y="2284213"/>
          <a:ext cx="1094983" cy="994463"/>
        </a:xfrm>
        <a:prstGeom prst="ellipse">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kern="1200" dirty="0" smtClean="0">
              <a:latin typeface="+mj-lt"/>
            </a:rPr>
            <a:t>Vieil homme</a:t>
          </a:r>
          <a:endParaRPr lang="fr-FR" sz="1400" kern="1200" dirty="0">
            <a:latin typeface="+mj-lt"/>
          </a:endParaRPr>
        </a:p>
      </dsp:txBody>
      <dsp:txXfrm>
        <a:off x="2587549" y="2532829"/>
        <a:ext cx="774270" cy="4972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6BA0-3BB4-4EE8-A65E-87F3058046F9}" type="datetimeFigureOut">
              <a:rPr lang="fr-FR" smtClean="0"/>
              <a:pPr/>
              <a:t>02/05/2014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36F26-3155-4B15-84EF-FE17CE1FC963}" type="slidenum">
              <a:rPr lang="fr-FR" smtClean="0"/>
              <a:pPr/>
              <a:t>‹N°›</a:t>
            </a:fld>
            <a:endParaRPr lang="fr-FR"/>
          </a:p>
        </p:txBody>
      </p:sp>
    </p:spTree>
    <p:extLst>
      <p:ext uri="{BB962C8B-B14F-4D97-AF65-F5344CB8AC3E}">
        <p14:creationId xmlns:p14="http://schemas.microsoft.com/office/powerpoint/2010/main" val="2678189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Toute personne lutte pour atteindre le bonheur et écarter le malheur. Depuis les banals faits divers individuels jusqu’aux grands événements qui façonnent le cours de l’histoire, tout exprime au fond l’aspiration humaine à un bonheur toujours plus grand.</a:t>
            </a:r>
          </a:p>
          <a:p>
            <a:r>
              <a:rPr lang="fr-FR" sz="1200" kern="1200" dirty="0" smtClean="0">
                <a:solidFill>
                  <a:schemeClr val="tx1"/>
                </a:solidFill>
                <a:effectLst/>
                <a:latin typeface="+mn-lt"/>
                <a:ea typeface="+mn-ea"/>
                <a:cs typeface="+mn-cs"/>
              </a:rPr>
              <a:t>	Comment, alors, atteindre le bonheur ? Les êtres humains éprouvent de la joie quand leurs désirs sont satisfaits. Il nous arrive souvent néanmoins de ne pas comprendre le mot « désir » en son sens originel car, dans les conditions actuelles, nos désirs ont tendance à s’orienter vers le mal plutôt que vers le bien. Les désirs qui se soldent par l’injustice n’émanent pas de l’âme originelle. De tels désirs conduisent au malheur, et l’âme originelle le sait bien. C’est pourquoi elle repousse les désirs mauvais et s’efforce de poursuivre le bien. Même au prix de leur vie, les êtres humains cherchent la joie qui peut enchanter leur âme originelle. Telle est la condition humaine : nous nous évertuons jusqu’à l’épuisement à repousser l’ombre de la mort et à rechercher la lumière de la vie.</a:t>
            </a:r>
          </a:p>
          <a:p>
            <a:r>
              <a:rPr lang="fr-FR" sz="1200" kern="1200" dirty="0" smtClean="0">
                <a:solidFill>
                  <a:schemeClr val="tx1"/>
                </a:solidFill>
                <a:effectLst/>
                <a:latin typeface="+mn-lt"/>
                <a:ea typeface="+mn-ea"/>
                <a:cs typeface="+mn-cs"/>
              </a:rPr>
              <a:t>	Quelqu’un a-t-il jamais atteint une joie comblant son âme originelle, tout en poursuivant de mauvais désirs ? Chaque fois que de tels désirs sont assouvis, nous ressentons le trouble de notre conscience et l’agonie de notre cœur. Un parent pourrait-il jamais enseigner à faire le mal à son propre enfant ? Un professeur enseignerait-il à dessein l’injustice à ses étudiants ? L’âme originelle que chacun possède est naturellement portée à avoir horreur du mal et à exalter le bien.</a:t>
            </a:r>
            <a:endParaRPr lang="fr-FR" dirty="0"/>
          </a:p>
        </p:txBody>
      </p:sp>
      <p:sp>
        <p:nvSpPr>
          <p:cNvPr id="4" name="Espace réservé du numéro de diapositive 3"/>
          <p:cNvSpPr>
            <a:spLocks noGrp="1"/>
          </p:cNvSpPr>
          <p:nvPr>
            <p:ph type="sldNum" sz="quarter" idx="10"/>
          </p:nvPr>
        </p:nvSpPr>
        <p:spPr/>
        <p:txBody>
          <a:bodyPr/>
          <a:lstStyle/>
          <a:p>
            <a:fld id="{86742ECD-2171-4DCC-973E-BDC04CC03AB0}" type="slidenum">
              <a:rPr lang="fr-FR" smtClean="0"/>
              <a:pPr/>
              <a:t>25</a:t>
            </a:fld>
            <a:endParaRPr lang="fr-FR"/>
          </a:p>
        </p:txBody>
      </p:sp>
    </p:spTree>
    <p:extLst>
      <p:ext uri="{BB962C8B-B14F-4D97-AF65-F5344CB8AC3E}">
        <p14:creationId xmlns:p14="http://schemas.microsoft.com/office/powerpoint/2010/main" val="2953749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fr-FR"/>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531AA709-349D-422A-A382-0F15DFA3AF13}" type="slidenum">
              <a:rPr lang="fr-FR" smtClean="0"/>
              <a:pPr/>
              <a:t>‹N°›</a:t>
            </a:fld>
            <a:endParaRPr lang="fr-FR"/>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fr-FR" smtClean="0"/>
              <a:t>Modifiez le style du titre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6096000" y="6356350"/>
            <a:ext cx="762000" cy="365125"/>
          </a:xfrm>
        </p:spPr>
        <p:txBody>
          <a:bodyPr/>
          <a:lstStyle/>
          <a:p>
            <a:fld id="{531AA709-349D-422A-A382-0F15DFA3AF13}" type="slidenum">
              <a:rPr lang="fr-FR" smtClean="0"/>
              <a:pPr/>
              <a:t>‹N°›</a:t>
            </a:fld>
            <a:endParaRPr lang="fr-F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251575"/>
            <a:ext cx="2133600" cy="476250"/>
          </a:xfrm>
        </p:spPr>
        <p:txBody>
          <a:bodyPr/>
          <a:lstStyle>
            <a:lvl1pPr>
              <a:defRPr/>
            </a:lvl1pPr>
          </a:lstStyle>
          <a:p>
            <a:pPr>
              <a:defRPr/>
            </a:pPr>
            <a:endParaRPr lang="fr-FR"/>
          </a:p>
        </p:txBody>
      </p:sp>
      <p:sp>
        <p:nvSpPr>
          <p:cNvPr id="6" name="Espace réservé du numéro de diapositive 5"/>
          <p:cNvSpPr>
            <a:spLocks noGrp="1"/>
          </p:cNvSpPr>
          <p:nvPr>
            <p:ph type="sldNum" sz="quarter" idx="11"/>
          </p:nvPr>
        </p:nvSpPr>
        <p:spPr>
          <a:xfrm>
            <a:off x="6553200" y="6248400"/>
            <a:ext cx="2133600" cy="476250"/>
          </a:xfrm>
        </p:spPr>
        <p:txBody>
          <a:bodyPr/>
          <a:lstStyle>
            <a:lvl1pPr>
              <a:defRPr/>
            </a:lvl1pPr>
          </a:lstStyle>
          <a:p>
            <a:pPr>
              <a:defRPr/>
            </a:pPr>
            <a:fld id="{EA2BC8E3-C3A4-475F-B68E-5F43D478F718}" type="slidenum">
              <a:rPr lang="fr-FR"/>
              <a:pPr>
                <a:defRPr/>
              </a:pPr>
              <a:t>‹N°›</a:t>
            </a:fld>
            <a:endParaRPr lang="fr-FR"/>
          </a:p>
        </p:txBody>
      </p:sp>
      <p:sp>
        <p:nvSpPr>
          <p:cNvPr id="7" name="Espace réservé du pied de page 6"/>
          <p:cNvSpPr>
            <a:spLocks noGrp="1"/>
          </p:cNvSpPr>
          <p:nvPr>
            <p:ph type="ftr" sz="quarter" idx="12"/>
          </p:nvPr>
        </p:nvSpPr>
        <p:spPr>
          <a:xfrm>
            <a:off x="3124200" y="6248400"/>
            <a:ext cx="2895600" cy="476250"/>
          </a:xfrm>
        </p:spPr>
        <p:txBody>
          <a:bodyPr/>
          <a:lstStyle>
            <a:lvl1pPr>
              <a:defRPr/>
            </a:lvl1pPr>
          </a:lstStyle>
          <a:p>
            <a:pPr>
              <a:defRPr/>
            </a:pPr>
            <a:endParaRPr lang="fr-FR"/>
          </a:p>
        </p:txBody>
      </p:sp>
    </p:spTree>
    <p:extLst>
      <p:ext uri="{BB962C8B-B14F-4D97-AF65-F5344CB8AC3E}">
        <p14:creationId xmlns:p14="http://schemas.microsoft.com/office/powerpoint/2010/main" val="338792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28696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23559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178855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1CF6E75-CB32-43FC-A9A6-40B857AE8AE8}" type="datetimeFigureOut">
              <a:rPr lang="fr-FR" smtClean="0"/>
              <a:t>02/05/2014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25350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1CF6E75-CB32-43FC-A9A6-40B857AE8AE8}" type="datetimeFigureOut">
              <a:rPr lang="fr-FR" smtClean="0"/>
              <a:t>02/05/2014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08912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1CF6E75-CB32-43FC-A9A6-40B857AE8AE8}" type="datetimeFigureOut">
              <a:rPr lang="fr-FR" smtClean="0"/>
              <a:t>02/05/2014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973311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1CF6E75-CB32-43FC-A9A6-40B857AE8AE8}" type="datetimeFigureOut">
              <a:rPr lang="fr-FR" smtClean="0"/>
              <a:t>02/05/2014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9317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02/05/2014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474680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1CF6E75-CB32-43FC-A9A6-40B857AE8AE8}" type="datetimeFigureOut">
              <a:rPr lang="fr-FR" smtClean="0"/>
              <a:t>02/05/2014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243787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001687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8F51FFC-5A08-4C1E-B90F-6E12A60777F1}" type="slidenum">
              <a:rPr lang="fr-FR" smtClean="0"/>
              <a:t>‹N°›</a:t>
            </a:fld>
            <a:endParaRPr lang="fr-FR"/>
          </a:p>
        </p:txBody>
      </p:sp>
    </p:spTree>
    <p:extLst>
      <p:ext uri="{BB962C8B-B14F-4D97-AF65-F5344CB8AC3E}">
        <p14:creationId xmlns:p14="http://schemas.microsoft.com/office/powerpoint/2010/main" val="321855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5" name="Footer Placeholder 4"/>
          <p:cNvSpPr>
            <a:spLocks noGrp="1"/>
          </p:cNvSpPr>
          <p:nvPr>
            <p:ph type="ftr" sz="quarter" idx="11"/>
          </p:nvPr>
        </p:nvSpPr>
        <p:spPr>
          <a:xfrm>
            <a:off x="5791200" y="6356350"/>
            <a:ext cx="2895600" cy="365125"/>
          </a:xfrm>
        </p:spPr>
        <p:txBody>
          <a:bodyPr/>
          <a:lstStyle/>
          <a:p>
            <a:endParaRPr lang="fr-FR"/>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531AA709-349D-422A-A382-0F15DFA3AF13}" type="slidenum">
              <a:rPr lang="fr-FR" smtClean="0"/>
              <a:pPr/>
              <a:t>‹N°›</a:t>
            </a:fld>
            <a:endParaRPr lang="fr-FR"/>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31AA709-349D-422A-A382-0F15DFA3AF1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fr-FR" smtClean="0"/>
              <a:t>Modifiez le style du titre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D07ECF63-AFA9-4E36-A615-4A585160CA5A}" type="datetimeFigureOut">
              <a:rPr lang="fr-FR" smtClean="0"/>
              <a:pPr/>
              <a:t>02/05/2014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31AA709-349D-422A-A382-0F15DFA3AF13}" type="slidenum">
              <a:rPr lang="fr-FR" smtClean="0"/>
              <a:pPr/>
              <a:t>‹N°›</a:t>
            </a:fld>
            <a:endParaRPr lang="fr-F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fr-FR" smtClean="0"/>
              <a:t>Modifiez le style du titre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7ECF63-AFA9-4E36-A615-4A585160CA5A}" type="datetimeFigureOut">
              <a:rPr lang="fr-FR" smtClean="0"/>
              <a:pPr/>
              <a:t>02/05/2014</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531AA709-349D-422A-A382-0F15DFA3AF13}" type="slidenum">
              <a:rPr lang="fr-FR" smtClean="0"/>
              <a:pPr/>
              <a:t>‹N°›</a:t>
            </a:fld>
            <a:endParaRPr lang="fr-F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F6E75-CB32-43FC-A9A6-40B857AE8AE8}" type="datetimeFigureOut">
              <a:rPr lang="fr-FR" smtClean="0"/>
              <a:t>02/05/2014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51FFC-5A08-4C1E-B90F-6E12A60777F1}" type="slidenum">
              <a:rPr lang="fr-FR" smtClean="0"/>
              <a:t>‹N°›</a:t>
            </a:fld>
            <a:endParaRPr lang="fr-FR"/>
          </a:p>
        </p:txBody>
      </p:sp>
    </p:spTree>
    <p:extLst>
      <p:ext uri="{BB962C8B-B14F-4D97-AF65-F5344CB8AC3E}">
        <p14:creationId xmlns:p14="http://schemas.microsoft.com/office/powerpoint/2010/main" val="49243310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uillaumehoogveld.net/wp-content/uploads/2012/07/cioran.jp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antitankproject.files.wordpress.com/2008/07/personal-revolution.jpg" TargetMode="Externa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murmurefunambule.unblog.fr/files/2012/08/REVOLUTION-PERSONNELLE.jpg" TargetMode="Externa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fineartamerica.com/featured/play-of-conscience-tarak-mahadi.html?safefilter=off"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ethics-talk.blogspot.com/2012/08/moral-conscience-class.html" TargetMode="Externa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annachromy.com/wp-content/uploads/2011/09/Cloak_06.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eternels-eclairs.fr/images/peinture/tableaux/michel-ange-HD/michel-ange-la-creation-d-adam.jp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Layout" Target="../diagrams/layout2.xml"/><Relationship Id="rId7" Type="http://schemas.openxmlformats.org/officeDocument/2006/relationships/image" Target="../media/image2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28.jpeg"/><Relationship Id="rId4" Type="http://schemas.openxmlformats.org/officeDocument/2006/relationships/diagramQuickStyle" Target="../diagrams/quickStyle2.xml"/><Relationship Id="rId9"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allocine.fr/video/player_gen_cmedia=18650871&amp;cfilm=23266.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geo.fr/var/geo/storage/images/photos/reportages-geo/mariages-monde-traditions-etonnantes/alliance-infini-italie/920422-1-fre-FR/a-deux-doigts-de-l-infini_940x705.jpg" TargetMode="External"/><Relationship Id="rId3" Type="http://schemas.openxmlformats.org/officeDocument/2006/relationships/diagramLayout" Target="../diagrams/layout3.xml"/><Relationship Id="rId7" Type="http://schemas.openxmlformats.org/officeDocument/2006/relationships/image" Target="../media/image30.jpeg"/><Relationship Id="rId12" Type="http://schemas.openxmlformats.org/officeDocument/2006/relationships/image" Target="../media/image33.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hyperlink" Target="http://gosmellthecoffee.com/wp-content/uploads/2008/03/todd_oath.jpg" TargetMode="External"/><Relationship Id="rId5" Type="http://schemas.openxmlformats.org/officeDocument/2006/relationships/diagramColors" Target="../diagrams/colors3.xml"/><Relationship Id="rId10" Type="http://schemas.openxmlformats.org/officeDocument/2006/relationships/image" Target="../media/image32.jpeg"/><Relationship Id="rId4" Type="http://schemas.openxmlformats.org/officeDocument/2006/relationships/diagramQuickStyle" Target="../diagrams/quickStyle3.xml"/><Relationship Id="rId9"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orient="vert"/>
          </p:nvPr>
        </p:nvSpPr>
        <p:spPr>
          <a:xfrm rot="16200000">
            <a:off x="6988649" y="1948458"/>
            <a:ext cx="2223493" cy="1728191"/>
          </a:xfrm>
        </p:spPr>
        <p:txBody>
          <a:bodyPr>
            <a:noAutofit/>
          </a:bodyPr>
          <a:lstStyle/>
          <a:p>
            <a:r>
              <a:rPr lang="fr-FR" sz="3600" dirty="0"/>
              <a:t>Les Semaines </a:t>
            </a:r>
            <a:r>
              <a:rPr lang="fr-FR" sz="3600" dirty="0" smtClean="0"/>
              <a:t/>
            </a:r>
            <a:br>
              <a:rPr lang="fr-FR" sz="3600" dirty="0" smtClean="0"/>
            </a:br>
            <a:r>
              <a:rPr lang="fr-FR" sz="3600" dirty="0" smtClean="0"/>
              <a:t>de la Révolution</a:t>
            </a:r>
            <a:endParaRPr lang="fr-FR" sz="3600"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9632" y="0"/>
            <a:ext cx="4848301" cy="6858000"/>
          </a:xfrm>
          <a:prstGeom prst="rect">
            <a:avLst/>
          </a:prstGeom>
        </p:spPr>
      </p:pic>
      <p:sp>
        <p:nvSpPr>
          <p:cNvPr id="5" name="Rectangle 4"/>
          <p:cNvSpPr/>
          <p:nvPr/>
        </p:nvSpPr>
        <p:spPr>
          <a:xfrm>
            <a:off x="179512" y="6250011"/>
            <a:ext cx="6738553" cy="58477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3200" b="1" dirty="0">
                <a:solidFill>
                  <a:srgbClr val="FFC000"/>
                </a:solidFill>
                <a:latin typeface="+mj-lt"/>
              </a:rPr>
              <a:t>Parole donnée N° </a:t>
            </a:r>
            <a:r>
              <a:rPr lang="fr-FR" sz="3200" b="1" dirty="0" smtClean="0">
                <a:solidFill>
                  <a:srgbClr val="FFC000"/>
                </a:solidFill>
                <a:latin typeface="+mj-lt"/>
              </a:rPr>
              <a:t>184 – Mercredi 19 mars 2014</a:t>
            </a:r>
            <a:endParaRPr lang="fr-FR" sz="3200" b="1" dirty="0">
              <a:solidFill>
                <a:srgbClr val="FFC000"/>
              </a:solidFill>
              <a:latin typeface="+mj-lt"/>
            </a:endParaRPr>
          </a:p>
        </p:txBody>
      </p:sp>
    </p:spTree>
    <p:extLst>
      <p:ext uri="{BB962C8B-B14F-4D97-AF65-F5344CB8AC3E}">
        <p14:creationId xmlns:p14="http://schemas.microsoft.com/office/powerpoint/2010/main" val="178775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8000" dirty="0" smtClean="0"/>
              <a:t>Le Soulèvement, intérieur</a:t>
            </a:r>
            <a:endParaRPr lang="fr-FR" sz="16600" dirty="0"/>
          </a:p>
        </p:txBody>
      </p:sp>
    </p:spTree>
    <p:extLst>
      <p:ext uri="{BB962C8B-B14F-4D97-AF65-F5344CB8AC3E}">
        <p14:creationId xmlns:p14="http://schemas.microsoft.com/office/powerpoint/2010/main" val="1388747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Critique de la raison indignée</a:t>
            </a:r>
            <a:endParaRPr lang="fr-FR" dirty="0"/>
          </a:p>
        </p:txBody>
      </p:sp>
      <p:pic>
        <p:nvPicPr>
          <p:cNvPr id="6" name="Picture 1" descr="indignatio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700808"/>
            <a:ext cx="3140573" cy="4941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likoma.fr/upload/produits/indignez_vous_stephane_hessel_collection_ceux_qui_marchent_contre_le_vent_indigene_editions_likoma.fr_list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63888" y="1700807"/>
            <a:ext cx="2952328" cy="48637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530404" y="3117029"/>
            <a:ext cx="2506092" cy="2308324"/>
          </a:xfrm>
          <a:prstGeom prst="rect">
            <a:avLst/>
          </a:prstGeom>
        </p:spPr>
        <p:txBody>
          <a:bodyPr wrap="square">
            <a:spAutoFit/>
          </a:bodyPr>
          <a:lstStyle/>
          <a:p>
            <a:r>
              <a:rPr lang="fr-FR" dirty="0"/>
              <a:t>« l’adolescent est l'être qui blâme, qui s'indigne, qui méprise » (Alain</a:t>
            </a:r>
            <a:r>
              <a:rPr lang="fr-FR" dirty="0" smtClean="0"/>
              <a:t>)</a:t>
            </a:r>
          </a:p>
          <a:p>
            <a:endParaRPr lang="fr-FR" dirty="0"/>
          </a:p>
          <a:p>
            <a:r>
              <a:rPr lang="fr-FR" dirty="0"/>
              <a:t>« Nul ne ment autant qu'un homme indigné. » (Nietzsche)</a:t>
            </a:r>
          </a:p>
        </p:txBody>
      </p:sp>
    </p:spTree>
    <p:extLst>
      <p:ext uri="{BB962C8B-B14F-4D97-AF65-F5344CB8AC3E}">
        <p14:creationId xmlns:p14="http://schemas.microsoft.com/office/powerpoint/2010/main" val="251357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ifficulté du soulèvement intérieur</a:t>
            </a:r>
            <a:endParaRPr lang="fr-FR" dirty="0"/>
          </a:p>
        </p:txBody>
      </p:sp>
      <p:sp>
        <p:nvSpPr>
          <p:cNvPr id="3" name="Espace réservé du texte 2"/>
          <p:cNvSpPr>
            <a:spLocks noGrp="1"/>
          </p:cNvSpPr>
          <p:nvPr>
            <p:ph type="body" idx="1"/>
          </p:nvPr>
        </p:nvSpPr>
        <p:spPr>
          <a:xfrm>
            <a:off x="457200" y="1535112"/>
            <a:ext cx="4040188" cy="1173807"/>
          </a:xfrm>
        </p:spPr>
        <p:txBody>
          <a:bodyPr>
            <a:normAutofit/>
          </a:bodyPr>
          <a:lstStyle/>
          <a:p>
            <a:r>
              <a:rPr lang="fr-FR" dirty="0" smtClean="0"/>
              <a:t>Moteur de création, de dépassement</a:t>
            </a:r>
            <a:endParaRPr lang="fr-FR" dirty="0"/>
          </a:p>
        </p:txBody>
      </p:sp>
      <p:sp>
        <p:nvSpPr>
          <p:cNvPr id="8" name="Espace réservé du contenu 7"/>
          <p:cNvSpPr>
            <a:spLocks noGrp="1"/>
          </p:cNvSpPr>
          <p:nvPr>
            <p:ph sz="half" idx="2"/>
          </p:nvPr>
        </p:nvSpPr>
        <p:spPr>
          <a:xfrm>
            <a:off x="467544" y="2852936"/>
            <a:ext cx="4040188" cy="2456057"/>
          </a:xfrm>
          <a:prstGeom prst="rect">
            <a:avLst/>
          </a:prstGeom>
        </p:spPr>
        <p:txBody>
          <a:bodyPr wrap="square">
            <a:spAutoFit/>
          </a:bodyPr>
          <a:lstStyle/>
          <a:p>
            <a:r>
              <a:rPr lang="fr-FR" dirty="0"/>
              <a:t>La passion de </a:t>
            </a:r>
            <a:r>
              <a:rPr lang="fr-FR" dirty="0" smtClean="0"/>
              <a:t>la perfection vous fait détester même ce</a:t>
            </a:r>
            <a:r>
              <a:rPr lang="fr-FR" dirty="0"/>
              <a:t> qui en approche. (Flaubert</a:t>
            </a:r>
            <a:r>
              <a:rPr lang="fr-FR" dirty="0" smtClean="0"/>
              <a:t>)</a:t>
            </a:r>
          </a:p>
          <a:p>
            <a:endParaRPr lang="fr-FR" dirty="0"/>
          </a:p>
          <a:p>
            <a:endParaRPr lang="fr-FR" dirty="0"/>
          </a:p>
        </p:txBody>
      </p:sp>
      <p:sp>
        <p:nvSpPr>
          <p:cNvPr id="4" name="Espace réservé du texte 3"/>
          <p:cNvSpPr>
            <a:spLocks noGrp="1"/>
          </p:cNvSpPr>
          <p:nvPr>
            <p:ph type="body" sz="quarter" idx="3"/>
          </p:nvPr>
        </p:nvSpPr>
        <p:spPr>
          <a:xfrm>
            <a:off x="4716016" y="1700808"/>
            <a:ext cx="4041775" cy="1008112"/>
          </a:xfrm>
        </p:spPr>
        <p:txBody>
          <a:bodyPr>
            <a:normAutofit/>
          </a:bodyPr>
          <a:lstStyle/>
          <a:p>
            <a:r>
              <a:rPr lang="fr-FR" dirty="0" smtClean="0"/>
              <a:t>Moteur de destruction et d’avilissement </a:t>
            </a:r>
            <a:endParaRPr lang="fr-FR" dirty="0"/>
          </a:p>
        </p:txBody>
      </p:sp>
      <p:sp>
        <p:nvSpPr>
          <p:cNvPr id="5" name="Espace réservé du contenu 4"/>
          <p:cNvSpPr>
            <a:spLocks noGrp="1"/>
          </p:cNvSpPr>
          <p:nvPr>
            <p:ph sz="quarter" idx="4"/>
          </p:nvPr>
        </p:nvSpPr>
        <p:spPr>
          <a:xfrm>
            <a:off x="4645025" y="2924943"/>
            <a:ext cx="4041775" cy="3600401"/>
          </a:xfrm>
        </p:spPr>
        <p:txBody>
          <a:bodyPr>
            <a:normAutofit fontScale="92500" lnSpcReduction="10000"/>
          </a:bodyPr>
          <a:lstStyle/>
          <a:p>
            <a:r>
              <a:rPr lang="fr-FR" dirty="0"/>
              <a:t>La haine est bonne; c'est un </a:t>
            </a:r>
            <a:r>
              <a:rPr lang="fr-FR" dirty="0" smtClean="0"/>
              <a:t> sentiment</a:t>
            </a:r>
            <a:r>
              <a:rPr lang="fr-FR" dirty="0"/>
              <a:t> qui nous éloigne </a:t>
            </a:r>
            <a:r>
              <a:rPr lang="fr-FR" dirty="0" smtClean="0"/>
              <a:t>  du</a:t>
            </a:r>
            <a:r>
              <a:rPr lang="fr-FR" dirty="0"/>
              <a:t> mal, et de l’objet qui peut nous en faire mais </a:t>
            </a:r>
            <a:r>
              <a:rPr lang="fr-FR" b="1" dirty="0"/>
              <a:t>s’il nous portait à détester les hommes, à leur faire du mal, alors il nous perdrait nous-mêmes en perdant les autres. </a:t>
            </a:r>
            <a:r>
              <a:rPr lang="fr-FR" dirty="0"/>
              <a:t>(Restif de la Bretonne)</a:t>
            </a:r>
            <a:br>
              <a:rPr lang="fr-FR" dirty="0"/>
            </a:br>
            <a:endParaRPr lang="fr-FR" dirty="0"/>
          </a:p>
          <a:p>
            <a:endParaRPr lang="fr-FR" dirty="0"/>
          </a:p>
        </p:txBody>
      </p:sp>
    </p:spTree>
    <p:extLst>
      <p:ext uri="{BB962C8B-B14F-4D97-AF65-F5344CB8AC3E}">
        <p14:creationId xmlns:p14="http://schemas.microsoft.com/office/powerpoint/2010/main" val="14992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iguel de Unamuno © EF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1"/>
            <a:ext cx="9144000" cy="64690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818472"/>
            <a:ext cx="2339752" cy="4832092"/>
          </a:xfrm>
          <a:prstGeom prst="rect">
            <a:avLst/>
          </a:prstGeom>
        </p:spPr>
        <p:txBody>
          <a:bodyPr wrap="square">
            <a:spAutoFit/>
          </a:bodyPr>
          <a:lstStyle/>
          <a:p>
            <a:r>
              <a:rPr lang="fr-FR" sz="2800" i="1" dirty="0">
                <a:latin typeface="Garamond" pitchFamily="18" charset="0"/>
              </a:rPr>
              <a:t>« L'homme, par le fait d'être homme, d'avoir conscience, est déjà, par rapport à l'âne ou au crabe, un animal malade. La conscience est une maladie.  </a:t>
            </a:r>
            <a:r>
              <a:rPr lang="fr-FR" sz="2800" i="1" dirty="0" smtClean="0">
                <a:latin typeface="Garamond" pitchFamily="18" charset="0"/>
              </a:rPr>
              <a:t>»</a:t>
            </a:r>
          </a:p>
          <a:p>
            <a:endParaRPr lang="fr-FR" sz="2800" i="1" dirty="0">
              <a:latin typeface="Garamond" pitchFamily="18" charset="0"/>
            </a:endParaRPr>
          </a:p>
        </p:txBody>
      </p:sp>
      <p:sp>
        <p:nvSpPr>
          <p:cNvPr id="3" name="Rectangle 2"/>
          <p:cNvSpPr/>
          <p:nvPr/>
        </p:nvSpPr>
        <p:spPr>
          <a:xfrm>
            <a:off x="0" y="6453336"/>
            <a:ext cx="9121804" cy="461665"/>
          </a:xfrm>
          <a:prstGeom prst="rect">
            <a:avLst/>
          </a:prstGeom>
          <a:solidFill>
            <a:srgbClr val="57050D"/>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400" b="1" dirty="0">
                <a:latin typeface="Garamond" pitchFamily="18" charset="0"/>
              </a:rPr>
              <a:t>Miguel de Unamuno</a:t>
            </a:r>
          </a:p>
        </p:txBody>
      </p:sp>
    </p:spTree>
    <p:extLst>
      <p:ext uri="{BB962C8B-B14F-4D97-AF65-F5344CB8AC3E}">
        <p14:creationId xmlns:p14="http://schemas.microsoft.com/office/powerpoint/2010/main" val="4035764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Deux hommes révoltés : Sartre et Cioran</a:t>
            </a:r>
            <a:endParaRPr lang="fr-FR" dirty="0"/>
          </a:p>
        </p:txBody>
      </p:sp>
      <p:sp>
        <p:nvSpPr>
          <p:cNvPr id="3" name="Espace réservé du contenu 2"/>
          <p:cNvSpPr>
            <a:spLocks noGrp="1"/>
          </p:cNvSpPr>
          <p:nvPr>
            <p:ph idx="1"/>
          </p:nvPr>
        </p:nvSpPr>
        <p:spPr/>
        <p:txBody>
          <a:bodyPr/>
          <a:lstStyle/>
          <a:p>
            <a:r>
              <a:rPr lang="fr-FR" dirty="0" smtClean="0">
                <a:latin typeface="+mj-lt"/>
              </a:rPr>
              <a:t>Dans la Nausée et ses premiers livres, Sartre exprime un dégoût de soi très profond et radical, qui ne laisse aucune place à l’espoir. Puis, il essaie de trouver un salut purement individuel, solitaire, dans le projet de devenir un homme totalement libre, seul maître de son destin (L’existentialisme est un humanisme). Finalement, Sartre glisse insensiblement vers le collectivisme, se montrant parfois un procureur plus stalinien de la démocratie que la moyenne des communistes français. Sartre sera, plus longtemps que les intellectuels français, un docile soldat de la révolution mondiale, un choix que le jeune Sartre aurait critiqué sans pitié</a:t>
            </a:r>
          </a:p>
          <a:p>
            <a:r>
              <a:rPr lang="fr-FR" dirty="0" smtClean="0">
                <a:latin typeface="+mj-lt"/>
              </a:rPr>
              <a:t>Cioran, né en Roumanie, a été tenté très fortement par la révolution fasciste et nazie dans son pays, qu’il a vu ensuite anéanti par la dictature communiste. Il évoluera vers une révolte intérieure et solitaire sans équivalent au vingtième siècle. </a:t>
            </a:r>
          </a:p>
          <a:p>
            <a:endParaRPr lang="fr-FR" dirty="0">
              <a:latin typeface="+mj-lt"/>
            </a:endParaRPr>
          </a:p>
        </p:txBody>
      </p:sp>
    </p:spTree>
    <p:extLst>
      <p:ext uri="{BB962C8B-B14F-4D97-AF65-F5344CB8AC3E}">
        <p14:creationId xmlns:p14="http://schemas.microsoft.com/office/powerpoint/2010/main" val="3997791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Emil Michel Cioran (1911 – 1995)</a:t>
            </a:r>
            <a:endParaRPr lang="fr-FR" dirty="0"/>
          </a:p>
        </p:txBody>
      </p:sp>
      <p:pic>
        <p:nvPicPr>
          <p:cNvPr id="1026" name="Picture 2" descr="http://www.guillaumehoogveld.net/wp-content/uploads/2012/07/cioran.jp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8752" y="1778650"/>
            <a:ext cx="3249591" cy="46085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6381948" y="3460898"/>
            <a:ext cx="2664296" cy="165618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r>
              <a:rPr lang="fr-FR" sz="2000" dirty="0"/>
              <a:t>« </a:t>
            </a:r>
            <a:r>
              <a:rPr lang="fr-FR" sz="2000" dirty="0">
                <a:latin typeface="+mj-lt"/>
              </a:rPr>
              <a:t>L'échec nous dévoile à nous-mêmes, il nous permet de nous voir comme Dieu nous voit.  »</a:t>
            </a:r>
          </a:p>
        </p:txBody>
      </p:sp>
      <p:sp>
        <p:nvSpPr>
          <p:cNvPr id="7" name="Rectangle 6"/>
          <p:cNvSpPr/>
          <p:nvPr/>
        </p:nvSpPr>
        <p:spPr>
          <a:xfrm>
            <a:off x="3707904" y="1778650"/>
            <a:ext cx="5328592" cy="1754326"/>
          </a:xfrm>
          <a:prstGeom prst="rect">
            <a:avLst/>
          </a:prstGeom>
        </p:spPr>
        <p:txBody>
          <a:bodyPr wrap="square">
            <a:spAutoFit/>
          </a:bodyPr>
          <a:lstStyle/>
          <a:p>
            <a:r>
              <a:rPr lang="fr-FR" dirty="0" smtClean="0">
                <a:latin typeface="+mj-lt"/>
              </a:rPr>
              <a:t>Une vie marquée par le sort des Etats fragiles (Roumanie) face aux </a:t>
            </a:r>
          </a:p>
          <a:p>
            <a:r>
              <a:rPr lang="fr-FR" dirty="0" smtClean="0">
                <a:latin typeface="+mj-lt"/>
              </a:rPr>
              <a:t>Révolutions totalitaires (nazisme, stalinisme). Au lieu de retourner son désespoir contre le dehors, Cioran exprime une haine de soi presque viscérale</a:t>
            </a:r>
          </a:p>
          <a:p>
            <a:r>
              <a:rPr lang="fr-FR" dirty="0" smtClean="0">
                <a:latin typeface="+mj-lt"/>
              </a:rPr>
              <a:t>Chez lui, le procès et l’exécution staliniens sont remplacés par le procès et l’exécution de soi. </a:t>
            </a:r>
          </a:p>
          <a:p>
            <a:r>
              <a:rPr lang="fr-FR" i="1" dirty="0" smtClean="0">
                <a:latin typeface="+mj-lt"/>
              </a:rPr>
              <a:t>Sur </a:t>
            </a:r>
            <a:r>
              <a:rPr lang="fr-FR" i="1" dirty="0">
                <a:latin typeface="+mj-lt"/>
              </a:rPr>
              <a:t>les cimes du </a:t>
            </a:r>
            <a:r>
              <a:rPr lang="fr-FR" i="1" dirty="0" smtClean="0">
                <a:latin typeface="+mj-lt"/>
              </a:rPr>
              <a:t>désespoir, Précis de décomposition, l’inconvénient d’être né</a:t>
            </a:r>
            <a:endParaRPr lang="fr-FR" dirty="0">
              <a:latin typeface="+mj-lt"/>
            </a:endParaRPr>
          </a:p>
        </p:txBody>
      </p:sp>
      <p:sp>
        <p:nvSpPr>
          <p:cNvPr id="8" name="Rogner un rectangle avec un coin du même côté 7"/>
          <p:cNvSpPr/>
          <p:nvPr/>
        </p:nvSpPr>
        <p:spPr>
          <a:xfrm rot="10800000">
            <a:off x="3759550" y="5301208"/>
            <a:ext cx="2520280" cy="1440160"/>
          </a:xfrm>
          <a:prstGeom prst="snip2SameRect">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fr-FR" dirty="0"/>
          </a:p>
        </p:txBody>
      </p:sp>
      <p:sp>
        <p:nvSpPr>
          <p:cNvPr id="9" name="Rogner un rectangle avec un coin du même côté 8"/>
          <p:cNvSpPr/>
          <p:nvPr/>
        </p:nvSpPr>
        <p:spPr>
          <a:xfrm>
            <a:off x="3771269" y="3699822"/>
            <a:ext cx="2468633" cy="1457370"/>
          </a:xfrm>
          <a:prstGeom prst="snip2Same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2000" dirty="0">
                <a:latin typeface="+mj-lt"/>
              </a:rPr>
              <a:t>« Nous avons perdu en naissant autant que nous perdrons en mourant. Tout.  » </a:t>
            </a:r>
          </a:p>
        </p:txBody>
      </p:sp>
      <p:sp>
        <p:nvSpPr>
          <p:cNvPr id="10" name="Rectangle 9"/>
          <p:cNvSpPr/>
          <p:nvPr/>
        </p:nvSpPr>
        <p:spPr>
          <a:xfrm>
            <a:off x="3778289" y="5421123"/>
            <a:ext cx="2474437" cy="1200329"/>
          </a:xfrm>
          <a:prstGeom prst="rect">
            <a:avLst/>
          </a:prstGeom>
        </p:spPr>
        <p:txBody>
          <a:bodyPr wrap="square">
            <a:spAutoFit/>
          </a:bodyPr>
          <a:lstStyle/>
          <a:p>
            <a:pPr algn="ctr"/>
            <a:r>
              <a:rPr lang="fr-FR" sz="2400" dirty="0">
                <a:solidFill>
                  <a:schemeClr val="bg1"/>
                </a:solidFill>
                <a:latin typeface="+mj-lt"/>
              </a:rPr>
              <a:t>« Avoir commis tous les </a:t>
            </a:r>
            <a:endParaRPr lang="fr-FR" sz="2400" dirty="0" smtClean="0">
              <a:solidFill>
                <a:schemeClr val="bg1"/>
              </a:solidFill>
              <a:latin typeface="+mj-lt"/>
            </a:endParaRPr>
          </a:p>
          <a:p>
            <a:pPr algn="ctr"/>
            <a:r>
              <a:rPr lang="fr-FR" sz="2400" dirty="0" smtClean="0">
                <a:solidFill>
                  <a:schemeClr val="bg1"/>
                </a:solidFill>
                <a:latin typeface="+mj-lt"/>
              </a:rPr>
              <a:t>crimes</a:t>
            </a:r>
            <a:r>
              <a:rPr lang="fr-FR" sz="2400" dirty="0">
                <a:solidFill>
                  <a:schemeClr val="bg1"/>
                </a:solidFill>
                <a:latin typeface="+mj-lt"/>
              </a:rPr>
              <a:t>, hormis celui d'être père.  »</a:t>
            </a:r>
          </a:p>
        </p:txBody>
      </p:sp>
      <p:sp>
        <p:nvSpPr>
          <p:cNvPr id="11" name="Corde 10"/>
          <p:cNvSpPr/>
          <p:nvPr/>
        </p:nvSpPr>
        <p:spPr>
          <a:xfrm>
            <a:off x="6381948" y="5301208"/>
            <a:ext cx="3878684" cy="1320244"/>
          </a:xfrm>
          <a:prstGeom prst="chord">
            <a:avLst/>
          </a:prstGeom>
        </p:spPr>
        <p:style>
          <a:lnRef idx="0">
            <a:schemeClr val="accent6"/>
          </a:lnRef>
          <a:fillRef idx="3">
            <a:schemeClr val="accent6"/>
          </a:fillRef>
          <a:effectRef idx="3">
            <a:schemeClr val="accent6"/>
          </a:effectRef>
          <a:fontRef idx="minor">
            <a:schemeClr val="lt1"/>
          </a:fontRef>
        </p:style>
        <p:txBody>
          <a:bodyPr rtlCol="0" anchor="ctr"/>
          <a:lstStyle/>
          <a:p>
            <a:r>
              <a:rPr lang="fr-FR" sz="2000" dirty="0">
                <a:latin typeface="+mj-lt"/>
              </a:rPr>
              <a:t>« L'homme est le </a:t>
            </a:r>
            <a:endParaRPr lang="fr-FR" sz="2000" dirty="0" smtClean="0">
              <a:latin typeface="+mj-lt"/>
            </a:endParaRPr>
          </a:p>
          <a:p>
            <a:r>
              <a:rPr lang="fr-FR" sz="2000" dirty="0" smtClean="0">
                <a:latin typeface="+mj-lt"/>
              </a:rPr>
              <a:t>cancer</a:t>
            </a:r>
            <a:r>
              <a:rPr lang="fr-FR" sz="2000" dirty="0">
                <a:latin typeface="+mj-lt"/>
              </a:rPr>
              <a:t> de la terre.  »</a:t>
            </a:r>
          </a:p>
        </p:txBody>
      </p:sp>
    </p:spTree>
    <p:extLst>
      <p:ext uri="{BB962C8B-B14F-4D97-AF65-F5344CB8AC3E}">
        <p14:creationId xmlns:p14="http://schemas.microsoft.com/office/powerpoint/2010/main" val="4238510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Conscience procureure ou avocate</a:t>
            </a:r>
            <a:endParaRPr lang="fr-FR" dirty="0"/>
          </a:p>
        </p:txBody>
      </p:sp>
      <p:sp>
        <p:nvSpPr>
          <p:cNvPr id="5" name="Espace réservé du texte 4"/>
          <p:cNvSpPr>
            <a:spLocks noGrp="1"/>
          </p:cNvSpPr>
          <p:nvPr>
            <p:ph type="body" idx="1"/>
          </p:nvPr>
        </p:nvSpPr>
        <p:spPr/>
        <p:txBody>
          <a:bodyPr>
            <a:normAutofit fontScale="92500"/>
          </a:bodyPr>
          <a:lstStyle/>
          <a:p>
            <a:r>
              <a:rPr lang="fr-FR" dirty="0" smtClean="0">
                <a:latin typeface="+mj-lt"/>
              </a:rPr>
              <a:t>Conscience procureure : « tu es damné »</a:t>
            </a:r>
            <a:endParaRPr lang="fr-FR" dirty="0">
              <a:latin typeface="+mj-lt"/>
            </a:endParaRPr>
          </a:p>
        </p:txBody>
      </p:sp>
      <p:sp>
        <p:nvSpPr>
          <p:cNvPr id="6" name="Espace réservé du contenu 5"/>
          <p:cNvSpPr>
            <a:spLocks noGrp="1"/>
          </p:cNvSpPr>
          <p:nvPr>
            <p:ph sz="half" idx="2"/>
          </p:nvPr>
        </p:nvSpPr>
        <p:spPr/>
        <p:txBody>
          <a:bodyPr>
            <a:normAutofit/>
          </a:bodyPr>
          <a:lstStyle/>
          <a:p>
            <a:r>
              <a:rPr lang="fr-FR" dirty="0" smtClean="0"/>
              <a:t>pointe les turpitudes et indignités</a:t>
            </a:r>
          </a:p>
          <a:p>
            <a:r>
              <a:rPr lang="fr-FR" dirty="0" smtClean="0"/>
              <a:t>Haine de soi, mauvaise conscience, démon intérieur. </a:t>
            </a:r>
          </a:p>
          <a:p>
            <a:r>
              <a:rPr lang="fr-FR" dirty="0" smtClean="0"/>
              <a:t>Dieu procureur</a:t>
            </a:r>
          </a:p>
        </p:txBody>
      </p:sp>
      <p:sp>
        <p:nvSpPr>
          <p:cNvPr id="7" name="Espace réservé du texte 6"/>
          <p:cNvSpPr>
            <a:spLocks noGrp="1"/>
          </p:cNvSpPr>
          <p:nvPr>
            <p:ph type="body" sz="quarter" idx="3"/>
          </p:nvPr>
        </p:nvSpPr>
        <p:spPr/>
        <p:txBody>
          <a:bodyPr/>
          <a:lstStyle/>
          <a:p>
            <a:r>
              <a:rPr lang="fr-FR" dirty="0" smtClean="0"/>
              <a:t>Conscience avocate</a:t>
            </a:r>
            <a:endParaRPr lang="fr-FR" dirty="0"/>
          </a:p>
        </p:txBody>
      </p:sp>
      <p:sp>
        <p:nvSpPr>
          <p:cNvPr id="8" name="Espace réservé du contenu 7"/>
          <p:cNvSpPr>
            <a:spLocks noGrp="1"/>
          </p:cNvSpPr>
          <p:nvPr>
            <p:ph sz="quarter" idx="4"/>
          </p:nvPr>
        </p:nvSpPr>
        <p:spPr/>
        <p:txBody>
          <a:bodyPr/>
          <a:lstStyle/>
          <a:p>
            <a:r>
              <a:rPr lang="fr-FR" dirty="0" smtClean="0"/>
              <a:t>Révéler le vrai cours originel, tout le bien qu’il est possible de faire</a:t>
            </a:r>
          </a:p>
          <a:p>
            <a:r>
              <a:rPr lang="fr-FR" dirty="0" smtClean="0"/>
              <a:t>Dieu parent</a:t>
            </a:r>
          </a:p>
          <a:p>
            <a:r>
              <a:rPr lang="fr-FR" dirty="0" smtClean="0"/>
              <a:t>Ana </a:t>
            </a:r>
            <a:r>
              <a:rPr lang="fr-FR" dirty="0" err="1" smtClean="0"/>
              <a:t>Chromy</a:t>
            </a:r>
            <a:endParaRPr lang="fr-FR" dirty="0" smtClean="0"/>
          </a:p>
          <a:p>
            <a:r>
              <a:rPr lang="fr-FR" dirty="0" smtClean="0"/>
              <a:t>Vie carcérale qui rachète et réhabilite</a:t>
            </a:r>
            <a:endParaRPr lang="fr-FR" dirty="0"/>
          </a:p>
        </p:txBody>
      </p:sp>
    </p:spTree>
    <p:extLst>
      <p:ext uri="{BB962C8B-B14F-4D97-AF65-F5344CB8AC3E}">
        <p14:creationId xmlns:p14="http://schemas.microsoft.com/office/powerpoint/2010/main" val="2797071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Il n’est pas de juste, pas même un seul</a:t>
            </a:r>
            <a:endParaRPr lang="fr-FR" dirty="0"/>
          </a:p>
        </p:txBody>
      </p:sp>
      <p:sp>
        <p:nvSpPr>
          <p:cNvPr id="5" name="Rectangle 4"/>
          <p:cNvSpPr/>
          <p:nvPr/>
        </p:nvSpPr>
        <p:spPr>
          <a:xfrm>
            <a:off x="242148" y="1844824"/>
            <a:ext cx="5553988"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400" dirty="0" smtClean="0">
                <a:latin typeface="+mj-lt"/>
              </a:rPr>
              <a:t>Il n‘est pas de </a:t>
            </a:r>
            <a:r>
              <a:rPr lang="fr-FR" sz="2400" dirty="0">
                <a:latin typeface="+mj-lt"/>
              </a:rPr>
              <a:t>juste, Pas même un seul </a:t>
            </a:r>
            <a:r>
              <a:rPr lang="fr-FR" sz="2400" dirty="0" smtClean="0">
                <a:latin typeface="+mj-lt"/>
              </a:rPr>
              <a:t>; nul </a:t>
            </a:r>
            <a:r>
              <a:rPr lang="fr-FR" sz="2400" dirty="0">
                <a:latin typeface="+mj-lt"/>
              </a:rPr>
              <a:t>n'est intelligent, Nul ne cherche Dieu ; Tous sont égarés, tous sont pervertis </a:t>
            </a:r>
            <a:r>
              <a:rPr lang="fr-FR" sz="2400" dirty="0" smtClean="0">
                <a:latin typeface="+mj-lt"/>
              </a:rPr>
              <a:t>; il </a:t>
            </a:r>
            <a:r>
              <a:rPr lang="fr-FR" sz="2400" dirty="0">
                <a:latin typeface="+mj-lt"/>
              </a:rPr>
              <a:t>n'en est aucun qui fasse le bien, Pas même un </a:t>
            </a:r>
            <a:r>
              <a:rPr lang="fr-FR" sz="2400" dirty="0" smtClean="0">
                <a:latin typeface="+mj-lt"/>
              </a:rPr>
              <a:t>seul (</a:t>
            </a:r>
            <a:r>
              <a:rPr lang="fr-FR" sz="2400" dirty="0" err="1" smtClean="0">
                <a:latin typeface="+mj-lt"/>
              </a:rPr>
              <a:t>Rm</a:t>
            </a:r>
            <a:r>
              <a:rPr lang="fr-FR" sz="2400" dirty="0" smtClean="0">
                <a:latin typeface="+mj-lt"/>
              </a:rPr>
              <a:t> 3.</a:t>
            </a:r>
            <a:endParaRPr lang="fr-FR" sz="2400" dirty="0">
              <a:latin typeface="+mj-lt"/>
            </a:endParaRPr>
          </a:p>
          <a:p>
            <a:pPr algn="just">
              <a:defRPr/>
            </a:pPr>
            <a:r>
              <a:rPr lang="fr-FR" sz="2400" i="1" dirty="0" smtClean="0">
                <a:latin typeface="Garamond" pitchFamily="18" charset="0"/>
              </a:rPr>
              <a:t>Vouloir le bien est </a:t>
            </a:r>
            <a:r>
              <a:rPr lang="fr-FR" sz="2400" i="1" dirty="0">
                <a:latin typeface="Garamond" pitchFamily="18" charset="0"/>
              </a:rPr>
              <a:t>à ma portée, mais non le pouvoir de l'accomplir. </a:t>
            </a:r>
            <a:r>
              <a:rPr lang="fr-FR" sz="2400" i="1" dirty="0" smtClean="0">
                <a:latin typeface="Garamond" pitchFamily="18" charset="0"/>
              </a:rPr>
              <a:t>Car </a:t>
            </a:r>
            <a:r>
              <a:rPr lang="fr-FR" sz="2400" i="1" dirty="0">
                <a:latin typeface="Garamond" pitchFamily="18" charset="0"/>
              </a:rPr>
              <a:t>je ne fais pas le bien que je veux, et je fais le mal que je ne veux pas. Or, si je fais ce que je ne veux pas, ce n'est plus moi qui le fais, c'est le péché qui habite en moi. </a:t>
            </a:r>
            <a:r>
              <a:rPr lang="fr-FR" sz="2400" i="1" dirty="0" smtClean="0">
                <a:latin typeface="Garamond" pitchFamily="18" charset="0"/>
              </a:rPr>
              <a:t>Car </a:t>
            </a:r>
            <a:r>
              <a:rPr lang="fr-FR" sz="2400" i="1" dirty="0">
                <a:latin typeface="Garamond" pitchFamily="18" charset="0"/>
              </a:rPr>
              <a:t>je prends plaisir à la loi de Dieu, selon l'homme intérieur; mais je vois dans mes membres une autre loi qui lutte contre la loi de ma raison, et qui me rend captif de la loi du péché qui est dans mes membres. </a:t>
            </a:r>
            <a:r>
              <a:rPr lang="fr-FR" sz="2400" i="1" dirty="0" smtClean="0">
                <a:latin typeface="Garamond" pitchFamily="18" charset="0"/>
              </a:rPr>
              <a:t> </a:t>
            </a:r>
            <a:endParaRPr lang="fr-FR" sz="2400" dirty="0">
              <a:latin typeface="Garamond" pitchFamily="18" charset="0"/>
            </a:endParaRPr>
          </a:p>
        </p:txBody>
      </p:sp>
      <p:pic>
        <p:nvPicPr>
          <p:cNvPr id="11" name="Picture 1" descr="http://www.onelittleangel.com/common/images/auteur/Saint_Paul_74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0152" y="1852146"/>
            <a:ext cx="2831113" cy="31781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006225" y="5157192"/>
            <a:ext cx="2787984" cy="646331"/>
          </a:xfrm>
          <a:prstGeom prst="rect">
            <a:avLst/>
          </a:prstGeom>
        </p:spPr>
        <p:txBody>
          <a:bodyPr wrap="square">
            <a:spAutoFit/>
          </a:bodyPr>
          <a:lstStyle/>
          <a:p>
            <a:pPr algn="just">
              <a:defRPr/>
            </a:pPr>
            <a:r>
              <a:rPr lang="fr-FR" sz="3600" dirty="0">
                <a:latin typeface="Garamond" pitchFamily="18" charset="0"/>
              </a:rPr>
              <a:t>L’apôtre Paul</a:t>
            </a:r>
          </a:p>
        </p:txBody>
      </p:sp>
    </p:spTree>
    <p:extLst>
      <p:ext uri="{BB962C8B-B14F-4D97-AF65-F5344CB8AC3E}">
        <p14:creationId xmlns:p14="http://schemas.microsoft.com/office/powerpoint/2010/main" val="620383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184703" y="1556792"/>
            <a:ext cx="8640960" cy="25202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dirty="0" smtClean="0"/>
              <a:t>Depuis un passé qui n’a pas de commencement, tous les êtres sensibles et moi avons été parents et enfants, frères et sœurs les uns des autres. Livrés à la convoitise, la  haine, l’ignorance, la dissimulation, la malhonnêteté, la duperie, et toutes les autres afflictions, nous avons donc été nuisibles les uns aux autres, pillant, violant et tuant et faisant tout le mal possible. Tous les êtres sensibles sont comme cela – à cause des passions et des afflictions, ils n’ont pas le sens du respect et de l’honneur entre eux, ils ne se mettent pas d’accord, ils ne s’inclinent pas les uns devant les autres, ils ne s’édifient pas entre eux, ils ne se soucient pas les uns des autres. En réfléchissant sur moi-même et sur les autres êtres sensibles, nous agissons sans honte dans le passé, le présent et le futur, alors que les Bouddhas du passé, du présent et du futur le voient et le savent tous. (Bouddhisme, </a:t>
            </a:r>
            <a:r>
              <a:rPr lang="fr-FR" sz="2000" i="1" dirty="0" smtClean="0">
                <a:latin typeface="Garamond" pitchFamily="18" charset="0"/>
              </a:rPr>
              <a:t>Lotus de la Guirlande)</a:t>
            </a:r>
            <a:r>
              <a:rPr lang="fr-FR" sz="2000" dirty="0" smtClean="0"/>
              <a:t/>
            </a:r>
            <a:br>
              <a:rPr lang="fr-FR" sz="2000" dirty="0" smtClean="0"/>
            </a:br>
            <a:r>
              <a:rPr lang="fr-FR" dirty="0" smtClean="0"/>
              <a:t/>
            </a:r>
            <a:br>
              <a:rPr lang="fr-FR" dirty="0" smtClean="0"/>
            </a:br>
            <a:endParaRPr lang="fr-FR" dirty="0"/>
          </a:p>
        </p:txBody>
      </p:sp>
      <p:pic>
        <p:nvPicPr>
          <p:cNvPr id="5" name="Picture 2" descr="http://www.npm.gov.tw/exh95/rarebooks/images/figure10_big.jpg"/>
          <p:cNvPicPr>
            <a:picLocks noChangeAspect="1" noChangeArrowheads="1"/>
          </p:cNvPicPr>
          <p:nvPr/>
        </p:nvPicPr>
        <p:blipFill>
          <a:blip r:embed="rId2"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0" y="4200194"/>
            <a:ext cx="9121145" cy="2655267"/>
          </a:xfrm>
          <a:prstGeom prst="rect">
            <a:avLst/>
          </a:prstGeom>
          <a:noFill/>
          <a:extLst>
            <a:ext uri="{909E8E84-426E-40DD-AFC4-6F175D3DCCD1}">
              <a14:hiddenFill xmlns:a14="http://schemas.microsoft.com/office/drawing/2010/main">
                <a:solidFill>
                  <a:srgbClr val="FFFFFF"/>
                </a:solidFill>
              </a14:hiddenFill>
            </a:ext>
          </a:extLst>
        </p:spPr>
      </p:pic>
      <p:sp>
        <p:nvSpPr>
          <p:cNvPr id="6" name="Titre 5"/>
          <p:cNvSpPr>
            <a:spLocks noGrp="1"/>
          </p:cNvSpPr>
          <p:nvPr>
            <p:ph type="title"/>
          </p:nvPr>
        </p:nvSpPr>
        <p:spPr/>
        <p:txBody>
          <a:bodyPr>
            <a:noAutofit/>
          </a:bodyPr>
          <a:lstStyle/>
          <a:p>
            <a:r>
              <a:rPr lang="fr-FR" sz="3600" dirty="0"/>
              <a:t>Depuis un passé qui n’a pas de commencement, tous les êtres sensibles et moi </a:t>
            </a:r>
            <a:r>
              <a:rPr lang="fr-FR" sz="3600" dirty="0" smtClean="0"/>
              <a:t>été </a:t>
            </a:r>
            <a:r>
              <a:rPr lang="fr-FR" sz="3600" dirty="0"/>
              <a:t>nuisibles les uns aux </a:t>
            </a:r>
            <a:r>
              <a:rPr lang="fr-FR" sz="3600" dirty="0" smtClean="0"/>
              <a:t>autres</a:t>
            </a:r>
            <a:endParaRPr lang="fr-FR" sz="4800" dirty="0"/>
          </a:p>
        </p:txBody>
      </p:sp>
    </p:spTree>
    <p:extLst>
      <p:ext uri="{BB962C8B-B14F-4D97-AF65-F5344CB8AC3E}">
        <p14:creationId xmlns:p14="http://schemas.microsoft.com/office/powerpoint/2010/main" val="4040002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Révolution Personnelle</a:t>
            </a:r>
            <a:endParaRPr lang="fr-FR" dirty="0"/>
          </a:p>
        </p:txBody>
      </p:sp>
      <p:pic>
        <p:nvPicPr>
          <p:cNvPr id="1026" name="Picture 2" descr="PERSONAL REVOLUTION">
            <a:hlinkClick r:id="rId2"/>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179512" y="1556792"/>
            <a:ext cx="2160240" cy="281200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 believe we would be happier to have a personal revolution in our individual lives and go back to simpler living and more direct thinking.  - Laura Ingalls Wild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79512" y="4509121"/>
            <a:ext cx="4824536" cy="190438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à où tout commence... dans Chemin REVOLUTION-PERSONNELLE">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08104" y="2331516"/>
            <a:ext cx="3465141" cy="43552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1483" y="4581128"/>
            <a:ext cx="3368161" cy="175432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fr-FR" dirty="0">
                <a:solidFill>
                  <a:schemeClr val="bg1"/>
                </a:solidFill>
                <a:latin typeface="+mj-lt"/>
              </a:rPr>
              <a:t>Nous serions à mon sens plus heureux</a:t>
            </a:r>
          </a:p>
          <a:p>
            <a:pPr lvl="0"/>
            <a:r>
              <a:rPr lang="fr-FR" dirty="0">
                <a:solidFill>
                  <a:schemeClr val="bg1"/>
                </a:solidFill>
                <a:latin typeface="+mj-lt"/>
              </a:rPr>
              <a:t>d’avoir une révolution personnelle dans nos vies individuelles, et de revenir à un mode de vie plus simple et une pensée plus </a:t>
            </a:r>
            <a:r>
              <a:rPr lang="fr-FR" dirty="0" smtClean="0">
                <a:solidFill>
                  <a:schemeClr val="bg1"/>
                </a:solidFill>
                <a:latin typeface="+mj-lt"/>
              </a:rPr>
              <a:t>directe.</a:t>
            </a:r>
          </a:p>
          <a:p>
            <a:pPr lvl="0"/>
            <a:r>
              <a:rPr lang="fr-FR" dirty="0" smtClean="0">
                <a:solidFill>
                  <a:schemeClr val="bg1"/>
                </a:solidFill>
                <a:latin typeface="+mj-lt"/>
              </a:rPr>
              <a:t> </a:t>
            </a:r>
          </a:p>
          <a:p>
            <a:pPr lvl="0"/>
            <a:r>
              <a:rPr lang="fr-FR" dirty="0" smtClean="0">
                <a:solidFill>
                  <a:schemeClr val="bg1"/>
                </a:solidFill>
                <a:latin typeface="+mj-lt"/>
              </a:rPr>
              <a:t>Laura </a:t>
            </a:r>
            <a:r>
              <a:rPr lang="fr-FR" dirty="0" err="1" smtClean="0">
                <a:solidFill>
                  <a:schemeClr val="bg1"/>
                </a:solidFill>
                <a:latin typeface="+mj-lt"/>
              </a:rPr>
              <a:t>Ingalls</a:t>
            </a:r>
            <a:r>
              <a:rPr lang="fr-FR" dirty="0" smtClean="0">
                <a:solidFill>
                  <a:schemeClr val="bg1"/>
                </a:solidFill>
                <a:latin typeface="+mj-lt"/>
              </a:rPr>
              <a:t> Wilder</a:t>
            </a:r>
            <a:endParaRPr lang="fr-FR" dirty="0">
              <a:solidFill>
                <a:schemeClr val="bg1"/>
              </a:solidFill>
              <a:latin typeface="+mj-lt"/>
            </a:endParaRPr>
          </a:p>
        </p:txBody>
      </p:sp>
      <p:sp>
        <p:nvSpPr>
          <p:cNvPr id="2" name="Rectangle 1"/>
          <p:cNvSpPr/>
          <p:nvPr/>
        </p:nvSpPr>
        <p:spPr>
          <a:xfrm>
            <a:off x="247363" y="1628800"/>
            <a:ext cx="2007665" cy="400110"/>
          </a:xfrm>
          <a:prstGeom prst="rect">
            <a:avLst/>
          </a:prstGeom>
          <a:solidFill>
            <a:schemeClr val="accent2"/>
          </a:solidFill>
        </p:spPr>
        <p:txBody>
          <a:bodyPr wrap="none">
            <a:spAutoFit/>
          </a:bodyPr>
          <a:lstStyle/>
          <a:p>
            <a:r>
              <a:rPr lang="fr-FR" sz="2000" dirty="0" smtClean="0">
                <a:solidFill>
                  <a:schemeClr val="bg1"/>
                </a:solidFill>
                <a:latin typeface="+mj-lt"/>
              </a:rPr>
              <a:t>Commencez la Révolution</a:t>
            </a:r>
            <a:endParaRPr lang="fr-FR" sz="2000" dirty="0">
              <a:solidFill>
                <a:schemeClr val="bg1"/>
              </a:solidFill>
              <a:latin typeface="+mj-lt"/>
            </a:endParaRPr>
          </a:p>
        </p:txBody>
      </p:sp>
      <p:sp>
        <p:nvSpPr>
          <p:cNvPr id="8" name="Rectangle 7"/>
          <p:cNvSpPr/>
          <p:nvPr/>
        </p:nvSpPr>
        <p:spPr>
          <a:xfrm>
            <a:off x="247362" y="4063021"/>
            <a:ext cx="2007665" cy="400110"/>
          </a:xfrm>
          <a:prstGeom prst="rect">
            <a:avLst/>
          </a:prstGeom>
          <a:solidFill>
            <a:schemeClr val="accent2"/>
          </a:solidFill>
        </p:spPr>
        <p:txBody>
          <a:bodyPr wrap="square">
            <a:spAutoFit/>
          </a:bodyPr>
          <a:lstStyle/>
          <a:p>
            <a:pPr algn="ctr"/>
            <a:r>
              <a:rPr lang="fr-FR" sz="2000" dirty="0" smtClean="0">
                <a:solidFill>
                  <a:schemeClr val="bg1"/>
                </a:solidFill>
                <a:latin typeface="+mj-lt"/>
              </a:rPr>
              <a:t>En vous-mêmes</a:t>
            </a:r>
            <a:endParaRPr lang="fr-FR" sz="2000" dirty="0">
              <a:solidFill>
                <a:schemeClr val="bg1"/>
              </a:solidFill>
              <a:latin typeface="+mj-lt"/>
            </a:endParaRPr>
          </a:p>
        </p:txBody>
      </p:sp>
      <p:sp>
        <p:nvSpPr>
          <p:cNvPr id="3" name="Rectangle 2"/>
          <p:cNvSpPr/>
          <p:nvPr/>
        </p:nvSpPr>
        <p:spPr>
          <a:xfrm>
            <a:off x="943000" y="2492896"/>
            <a:ext cx="631904" cy="923330"/>
          </a:xfrm>
          <a:prstGeom prst="rect">
            <a:avLst/>
          </a:prstGeom>
          <a:solidFill>
            <a:schemeClr val="accent2"/>
          </a:solidFill>
        </p:spPr>
        <p:txBody>
          <a:bodyPr wrap="none">
            <a:spAutoFit/>
          </a:bodyPr>
          <a:lstStyle/>
          <a:p>
            <a:pPr algn="ctr"/>
            <a:r>
              <a:rPr lang="fr-FR" dirty="0" smtClean="0">
                <a:solidFill>
                  <a:schemeClr val="bg1"/>
                </a:solidFill>
                <a:latin typeface="+mj-lt"/>
              </a:rPr>
              <a:t>Votre </a:t>
            </a:r>
          </a:p>
          <a:p>
            <a:pPr algn="ctr"/>
            <a:r>
              <a:rPr lang="fr-FR" dirty="0" smtClean="0">
                <a:solidFill>
                  <a:schemeClr val="bg1"/>
                </a:solidFill>
                <a:latin typeface="+mj-lt"/>
              </a:rPr>
              <a:t>visage </a:t>
            </a:r>
          </a:p>
          <a:p>
            <a:pPr algn="ctr"/>
            <a:r>
              <a:rPr lang="fr-FR" dirty="0" smtClean="0">
                <a:solidFill>
                  <a:schemeClr val="bg1"/>
                </a:solidFill>
                <a:latin typeface="+mj-lt"/>
              </a:rPr>
              <a:t>ici</a:t>
            </a:r>
            <a:endParaRPr lang="fr-FR" dirty="0">
              <a:latin typeface="+mj-lt"/>
            </a:endParaRPr>
          </a:p>
        </p:txBody>
      </p:sp>
    </p:spTree>
    <p:extLst>
      <p:ext uri="{BB962C8B-B14F-4D97-AF65-F5344CB8AC3E}">
        <p14:creationId xmlns:p14="http://schemas.microsoft.com/office/powerpoint/2010/main" val="209882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09600" y="188640"/>
            <a:ext cx="7924800" cy="1152128"/>
          </a:xfrm>
        </p:spPr>
        <p:txBody>
          <a:bodyPr>
            <a:normAutofit/>
          </a:bodyPr>
          <a:lstStyle/>
          <a:p>
            <a:r>
              <a:rPr lang="fr-FR" dirty="0" smtClean="0"/>
              <a:t>Première partie : discussion par tables</a:t>
            </a:r>
            <a:endParaRPr lang="fr-FR" dirty="0"/>
          </a:p>
        </p:txBody>
      </p:sp>
      <p:pic>
        <p:nvPicPr>
          <p:cNvPr id="3" name="Espace réservé du contenu 2"/>
          <p:cNvPicPr>
            <a:picLocks noGrp="1" noChangeAspect="1"/>
          </p:cNvPicPr>
          <p:nvPr>
            <p:ph idx="1"/>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019" b="-1675"/>
          <a:stretch/>
        </p:blipFill>
        <p:spPr>
          <a:xfrm>
            <a:off x="755575" y="1844824"/>
            <a:ext cx="7860551" cy="4812771"/>
          </a:xfrm>
        </p:spPr>
      </p:pic>
    </p:spTree>
    <p:extLst>
      <p:ext uri="{BB962C8B-B14F-4D97-AF65-F5344CB8AC3E}">
        <p14:creationId xmlns:p14="http://schemas.microsoft.com/office/powerpoint/2010/main" val="2864115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err="1" smtClean="0"/>
              <a:t>Jedermann</a:t>
            </a:r>
            <a:r>
              <a:rPr lang="fr-FR" sz="3600" dirty="0" smtClean="0"/>
              <a:t>, cette conscience qui hante chaque être humain</a:t>
            </a:r>
            <a:br>
              <a:rPr lang="fr-FR" sz="3600" dirty="0" smtClean="0"/>
            </a:br>
            <a:r>
              <a:rPr lang="fr-FR" sz="2800" dirty="0" err="1" smtClean="0"/>
              <a:t>Jedermann</a:t>
            </a:r>
            <a:r>
              <a:rPr lang="fr-FR" sz="2800" dirty="0" smtClean="0"/>
              <a:t> (chaque homme) : une pièce mystère de </a:t>
            </a:r>
            <a:r>
              <a:rPr lang="fr-FR" sz="2800" u="sng" dirty="0" smtClean="0"/>
              <a:t>Hugo </a:t>
            </a:r>
            <a:r>
              <a:rPr lang="fr-FR" sz="2800" u="sng" dirty="0" err="1" smtClean="0"/>
              <a:t>von</a:t>
            </a:r>
            <a:r>
              <a:rPr lang="fr-FR" sz="2800" u="sng" dirty="0" smtClean="0"/>
              <a:t> Hofmannsthal</a:t>
            </a:r>
            <a:endParaRPr lang="fr-FR" sz="3600" dirty="0"/>
          </a:p>
        </p:txBody>
      </p:sp>
      <p:pic>
        <p:nvPicPr>
          <p:cNvPr id="3074" name="Picture 2" descr="http://static2.kleinezeitung.at/system/galleries_520x335/upload/0/2/0/2088464/1083840_BLD_Online.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263405" y="1877814"/>
            <a:ext cx="5532731" cy="35681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lay-of-conscience-tarak-mahadi">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0192" y="1943819"/>
            <a:ext cx="2405612"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ANd9GcSZRefpHXdEzfjgSgyukjjyNWfGQvHq4_CijDIjBTLG2cI4nwev">
            <a:hlinkClick r:id="rId5"/>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940152" y="3933056"/>
            <a:ext cx="2992619" cy="209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1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De </a:t>
            </a:r>
            <a:r>
              <a:rPr lang="fr-FR" sz="4800" dirty="0" err="1" smtClean="0"/>
              <a:t>Jedermann</a:t>
            </a:r>
            <a:r>
              <a:rPr lang="fr-FR" sz="4800" dirty="0" smtClean="0"/>
              <a:t> au « manteau de la conscience »</a:t>
            </a:r>
            <a:endParaRPr lang="fr-FR" sz="4800" dirty="0"/>
          </a:p>
        </p:txBody>
      </p:sp>
      <p:pic>
        <p:nvPicPr>
          <p:cNvPr id="4" name="Picture 9" descr="The Cloak">
            <a:hlinkClick r:id="rId2"/>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79512" y="1624259"/>
            <a:ext cx="3888432" cy="5131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11960" y="1772816"/>
            <a:ext cx="4644008" cy="4573560"/>
          </a:xfrm>
          <a:prstGeom prst="rect">
            <a:avLst/>
          </a:prstGeom>
        </p:spPr>
        <p:txBody>
          <a:bodyPr wrap="square">
            <a:spAutoFit/>
          </a:bodyPr>
          <a:lstStyle/>
          <a:p>
            <a:pPr>
              <a:lnSpc>
                <a:spcPct val="80000"/>
              </a:lnSpc>
            </a:pPr>
            <a:r>
              <a:rPr lang="fr-FR" sz="2800" dirty="0" smtClean="0">
                <a:latin typeface="+mj-lt"/>
              </a:rPr>
              <a:t>Anna </a:t>
            </a:r>
            <a:r>
              <a:rPr lang="fr-FR" sz="2800" dirty="0" err="1" smtClean="0">
                <a:latin typeface="+mj-lt"/>
              </a:rPr>
              <a:t>Chromy</a:t>
            </a:r>
            <a:r>
              <a:rPr lang="fr-FR" sz="2800" dirty="0" smtClean="0">
                <a:latin typeface="+mj-lt"/>
              </a:rPr>
              <a:t>, artiste tchèque</a:t>
            </a:r>
          </a:p>
          <a:p>
            <a:pPr>
              <a:lnSpc>
                <a:spcPct val="80000"/>
              </a:lnSpc>
            </a:pPr>
            <a:endParaRPr lang="fr-FR" sz="2800" dirty="0" smtClean="0">
              <a:latin typeface="+mj-lt"/>
            </a:endParaRPr>
          </a:p>
          <a:p>
            <a:pPr>
              <a:lnSpc>
                <a:spcPct val="80000"/>
              </a:lnSpc>
            </a:pPr>
            <a:r>
              <a:rPr lang="fr-FR" sz="2800" dirty="0" smtClean="0">
                <a:latin typeface="+mj-lt"/>
              </a:rPr>
              <a:t>Ce </a:t>
            </a:r>
            <a:r>
              <a:rPr lang="fr-FR" sz="2800" dirty="0">
                <a:latin typeface="+mj-lt"/>
              </a:rPr>
              <a:t>manteau symbolise pour moi notre survie après notre séjour sur terre. Pour moi, le </a:t>
            </a:r>
            <a:r>
              <a:rPr lang="fr-FR" sz="2800" i="1" dirty="0" err="1" smtClean="0">
                <a:latin typeface="+mj-lt"/>
              </a:rPr>
              <a:t>Jedermann</a:t>
            </a:r>
            <a:r>
              <a:rPr lang="fr-FR" sz="2800" dirty="0" smtClean="0">
                <a:latin typeface="+mj-lt"/>
              </a:rPr>
              <a:t> veut </a:t>
            </a:r>
            <a:r>
              <a:rPr lang="fr-FR" sz="2800" dirty="0">
                <a:latin typeface="+mj-lt"/>
              </a:rPr>
              <a:t>dire : « nous serons accompagnés </a:t>
            </a:r>
            <a:r>
              <a:rPr lang="fr-FR" sz="2800" dirty="0" smtClean="0">
                <a:latin typeface="+mj-lt"/>
              </a:rPr>
              <a:t>tout au long de notre vie par nos bonnes actions, notre amour des autres et leur soutien. Le manteau vide est rempli par nos âmes, par notre conscience</a:t>
            </a:r>
            <a:r>
              <a:rPr lang="fr-FR" sz="2800" dirty="0">
                <a:latin typeface="+mj-lt"/>
              </a:rPr>
              <a:t>. </a:t>
            </a:r>
            <a:r>
              <a:rPr lang="fr-FR" sz="2800" dirty="0" smtClean="0">
                <a:latin typeface="+mj-lt"/>
              </a:rPr>
              <a:t>C’est ce qui nous donne notre raison de vivre. »</a:t>
            </a:r>
          </a:p>
          <a:p>
            <a:pPr>
              <a:lnSpc>
                <a:spcPct val="80000"/>
              </a:lnSpc>
            </a:pPr>
            <a:r>
              <a:rPr lang="fr-FR" sz="2800" dirty="0" smtClean="0">
                <a:latin typeface="+mj-lt"/>
              </a:rPr>
              <a:t> </a:t>
            </a:r>
          </a:p>
          <a:p>
            <a:pPr>
              <a:lnSpc>
                <a:spcPct val="80000"/>
              </a:lnSpc>
            </a:pPr>
            <a:r>
              <a:rPr lang="fr-FR" sz="2800" dirty="0" smtClean="0">
                <a:latin typeface="+mj-lt"/>
              </a:rPr>
              <a:t>Conscience : pas notre procureur, mais notre guide intérieur vers le bien et la joie</a:t>
            </a:r>
            <a:endParaRPr lang="fr-FR" sz="2800" dirty="0">
              <a:latin typeface="+mj-lt"/>
            </a:endParaRPr>
          </a:p>
        </p:txBody>
      </p:sp>
    </p:spTree>
    <p:extLst>
      <p:ext uri="{BB962C8B-B14F-4D97-AF65-F5344CB8AC3E}">
        <p14:creationId xmlns:p14="http://schemas.microsoft.com/office/powerpoint/2010/main" val="1831564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3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52075" y="1709789"/>
            <a:ext cx="3892054" cy="3978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1.bp.blogspot.com/-pLPKQFybtlE/Tsn8jd-w6xI/AAAAAAAALxo/lDue-0trrdw/s640/Don_Juan_and_the_statue_of_the_Commander_mg_011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171877"/>
            <a:ext cx="1983065" cy="2543410"/>
          </a:xfrm>
          <a:prstGeom prst="rect">
            <a:avLst/>
          </a:prstGeom>
          <a:noFill/>
          <a:extLst>
            <a:ext uri="{909E8E84-426E-40DD-AFC4-6F175D3DCCD1}">
              <a14:hiddenFill xmlns:a14="http://schemas.microsoft.com/office/drawing/2010/main">
                <a:solidFill>
                  <a:srgbClr val="FFFFFF"/>
                </a:solidFill>
              </a14:hiddenFill>
            </a:ext>
          </a:extLst>
        </p:spPr>
      </p:pic>
      <p:sp>
        <p:nvSpPr>
          <p:cNvPr id="8" name="Flèche courbée vers la droite 7"/>
          <p:cNvSpPr/>
          <p:nvPr/>
        </p:nvSpPr>
        <p:spPr>
          <a:xfrm rot="3766228">
            <a:off x="5739270" y="-90447"/>
            <a:ext cx="671254" cy="22251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122" name="Picture 2" descr="http://www.fileane.com/images/jeunefille-et-la-mort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17754" y="4043625"/>
            <a:ext cx="1713575" cy="27276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47841" y="1494396"/>
            <a:ext cx="3537996" cy="4770537"/>
          </a:xfrm>
          <a:prstGeom prst="rect">
            <a:avLst/>
          </a:prstGeom>
        </p:spPr>
        <p:txBody>
          <a:bodyPr wrap="square">
            <a:spAutoFit/>
          </a:bodyPr>
          <a:lstStyle/>
          <a:p>
            <a:pPr>
              <a:lnSpc>
                <a:spcPct val="80000"/>
              </a:lnSpc>
            </a:pPr>
            <a:r>
              <a:rPr lang="fr-FR" sz="2000" dirty="0">
                <a:latin typeface="+mj-lt"/>
              </a:rPr>
              <a:t>Depuis ma tendre enfance, une question ne m’a jamais quittée : « Qu’est-ce que je fais ici ? Quel est le sens de ma vie ? Est-ce que j’ai une mission à accomplir un devoir à remplir ? Alors que mes dons artistiques étaient en train d’éclore, je commençais à trouver des réponses; En 1980, je peignis : « être ou ne pas être ». On y voit un corps de femme nue représentant la beauté chatoyante de la jeunesse et, par contraste, une pièce de tissu vide appartenant à une vieille femme penchée en avant par les souffrances et les soucis d’une longue vie.</a:t>
            </a:r>
          </a:p>
          <a:p>
            <a:pPr>
              <a:lnSpc>
                <a:spcPct val="80000"/>
              </a:lnSpc>
            </a:pPr>
            <a:r>
              <a:rPr lang="fr-FR" sz="2000" dirty="0">
                <a:latin typeface="+mj-lt"/>
              </a:rPr>
              <a:t>En 1992, je connus moi-même une longue période de </a:t>
            </a:r>
            <a:r>
              <a:rPr lang="fr-FR" sz="2000" dirty="0" smtClean="0">
                <a:latin typeface="+mj-lt"/>
              </a:rPr>
              <a:t>souffrance, après un sérieux accident. J’ai laissé tomber la peinture pour la sculpture. Ainsi est né « le manteau vide » qui reflétait ma douleur mais aussi ma confiance et ma foi en un avenir meilleur.</a:t>
            </a:r>
            <a:endParaRPr lang="fr-FR" sz="2000" dirty="0">
              <a:latin typeface="+mj-lt"/>
            </a:endParaRPr>
          </a:p>
        </p:txBody>
      </p:sp>
      <p:sp>
        <p:nvSpPr>
          <p:cNvPr id="11" name="Flèche courbée vers la droite 10"/>
          <p:cNvSpPr/>
          <p:nvPr/>
        </p:nvSpPr>
        <p:spPr>
          <a:xfrm rot="6422099" flipH="1">
            <a:off x="5784472" y="4763298"/>
            <a:ext cx="739367" cy="22251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147840" y="171877"/>
            <a:ext cx="6656408" cy="738664"/>
          </a:xfrm>
          <a:prstGeom prst="rect">
            <a:avLst/>
          </a:prstGeom>
        </p:spPr>
        <p:txBody>
          <a:bodyPr wrap="square">
            <a:spAutoFit/>
          </a:bodyPr>
          <a:lstStyle/>
          <a:p>
            <a:r>
              <a:rPr lang="fr-FR" sz="2400" b="1" dirty="0">
                <a:latin typeface="Arial Narrow" pitchFamily="34" charset="0"/>
              </a:rPr>
              <a:t>Du </a:t>
            </a:r>
            <a:r>
              <a:rPr lang="fr-FR" sz="2400" b="1" dirty="0" smtClean="0">
                <a:latin typeface="Arial Narrow" pitchFamily="34" charset="0"/>
              </a:rPr>
              <a:t>« manteau vide » </a:t>
            </a:r>
            <a:r>
              <a:rPr lang="fr-FR" sz="2400" b="1" dirty="0">
                <a:latin typeface="Arial Narrow" pitchFamily="34" charset="0"/>
              </a:rPr>
              <a:t>au </a:t>
            </a:r>
            <a:r>
              <a:rPr lang="fr-FR" sz="2400" b="1" dirty="0" smtClean="0">
                <a:latin typeface="Arial Narrow" pitchFamily="34" charset="0"/>
              </a:rPr>
              <a:t>« manteau </a:t>
            </a:r>
            <a:r>
              <a:rPr lang="fr-FR" sz="2400" b="1" dirty="0">
                <a:latin typeface="Arial Narrow" pitchFamily="34" charset="0"/>
              </a:rPr>
              <a:t>de la </a:t>
            </a:r>
            <a:r>
              <a:rPr lang="fr-FR" sz="2400" b="1" dirty="0" smtClean="0">
                <a:latin typeface="Arial Narrow" pitchFamily="34" charset="0"/>
              </a:rPr>
              <a:t>conscience » </a:t>
            </a:r>
            <a:r>
              <a:rPr lang="fr-FR" dirty="0"/>
              <a:t/>
            </a:r>
            <a:br>
              <a:rPr lang="fr-FR" dirty="0"/>
            </a:br>
            <a:r>
              <a:rPr lang="fr-FR" dirty="0">
                <a:latin typeface="+mj-lt"/>
              </a:rPr>
              <a:t>Genèse artistique et biographique du manteau de la conscience</a:t>
            </a:r>
          </a:p>
        </p:txBody>
      </p:sp>
    </p:spTree>
    <p:extLst>
      <p:ext uri="{BB962C8B-B14F-4D97-AF65-F5344CB8AC3E}">
        <p14:creationId xmlns:p14="http://schemas.microsoft.com/office/powerpoint/2010/main" val="816505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300" dirty="0" smtClean="0"/>
              <a:t>Évolution de la représentation de la conscience</a:t>
            </a:r>
            <a:endParaRPr lang="fr-FR" dirty="0"/>
          </a:p>
        </p:txBody>
      </p:sp>
      <p:sp>
        <p:nvSpPr>
          <p:cNvPr id="3" name="Espace réservé du contenu 2"/>
          <p:cNvSpPr>
            <a:spLocks noGrp="1"/>
          </p:cNvSpPr>
          <p:nvPr>
            <p:ph idx="1"/>
          </p:nvPr>
        </p:nvSpPr>
        <p:spPr>
          <a:xfrm>
            <a:off x="467544" y="2348880"/>
            <a:ext cx="8229600" cy="3921299"/>
          </a:xfrm>
        </p:spPr>
        <p:style>
          <a:lnRef idx="1">
            <a:schemeClr val="accent4"/>
          </a:lnRef>
          <a:fillRef idx="2">
            <a:schemeClr val="accent4"/>
          </a:fillRef>
          <a:effectRef idx="1">
            <a:schemeClr val="accent4"/>
          </a:effectRef>
          <a:fontRef idx="minor">
            <a:schemeClr val="dk1"/>
          </a:fontRef>
        </p:style>
        <p:txBody>
          <a:bodyPr>
            <a:normAutofit/>
          </a:bodyPr>
          <a:lstStyle/>
          <a:p>
            <a:r>
              <a:rPr lang="fr-FR" dirty="0" smtClean="0">
                <a:solidFill>
                  <a:schemeClr val="tx1"/>
                </a:solidFill>
                <a:latin typeface="+mj-lt"/>
              </a:rPr>
              <a:t>personnage masculin sévère, associé à la mort, connaît tous mes vices cachés et les expose pour me perdre.</a:t>
            </a:r>
          </a:p>
          <a:p>
            <a:r>
              <a:rPr lang="fr-FR" dirty="0" smtClean="0">
                <a:solidFill>
                  <a:schemeClr val="tx1"/>
                </a:solidFill>
                <a:latin typeface="+mj-lt"/>
              </a:rPr>
              <a:t>Conseiller terrifiant qui me fait entrevoir l’enfer si je cède au mauvais désir.</a:t>
            </a:r>
          </a:p>
          <a:p>
            <a:r>
              <a:rPr lang="fr-FR" dirty="0">
                <a:solidFill>
                  <a:schemeClr val="tx1"/>
                </a:solidFill>
                <a:latin typeface="+mj-lt"/>
              </a:rPr>
              <a:t>R</a:t>
            </a:r>
            <a:r>
              <a:rPr lang="fr-FR" dirty="0" smtClean="0">
                <a:solidFill>
                  <a:schemeClr val="tx1"/>
                </a:solidFill>
                <a:latin typeface="+mj-lt"/>
              </a:rPr>
              <a:t>egret lancinant de ma jeunesse insouciante, vision de la sanction de l’âge sur tous mes désirs charnels</a:t>
            </a:r>
          </a:p>
          <a:p>
            <a:r>
              <a:rPr lang="fr-FR" dirty="0" smtClean="0">
                <a:solidFill>
                  <a:schemeClr val="tx1"/>
                </a:solidFill>
                <a:latin typeface="+mj-lt"/>
              </a:rPr>
              <a:t>Une figure féminine bienveillante qui élève mes désirs du plan charnel à un plan plus spirituel, sans juger ni condamner</a:t>
            </a:r>
          </a:p>
          <a:p>
            <a:r>
              <a:rPr lang="fr-FR" dirty="0" err="1" smtClean="0">
                <a:solidFill>
                  <a:schemeClr val="tx1"/>
                </a:solidFill>
                <a:latin typeface="+mj-lt"/>
              </a:rPr>
              <a:t>Jedermann</a:t>
            </a:r>
            <a:r>
              <a:rPr lang="fr-FR" dirty="0" smtClean="0">
                <a:solidFill>
                  <a:schemeClr val="tx1"/>
                </a:solidFill>
                <a:latin typeface="+mj-lt"/>
              </a:rPr>
              <a:t> =&gt; présence féminine alliée de mon salut, au lieu d’être le rappel obsédant et morbide de ma perdition</a:t>
            </a:r>
            <a:endParaRPr lang="fr-FR" dirty="0">
              <a:solidFill>
                <a:schemeClr val="tx1"/>
              </a:solidFill>
              <a:latin typeface="+mj-lt"/>
            </a:endParaRPr>
          </a:p>
        </p:txBody>
      </p:sp>
      <p:sp>
        <p:nvSpPr>
          <p:cNvPr id="4" name="Rectangle 3"/>
          <p:cNvSpPr/>
          <p:nvPr/>
        </p:nvSpPr>
        <p:spPr>
          <a:xfrm>
            <a:off x="539552" y="1772816"/>
            <a:ext cx="1457450" cy="400110"/>
          </a:xfrm>
          <a:prstGeom prst="rect">
            <a:avLst/>
          </a:prstGeom>
          <a:solidFill>
            <a:srgbClr val="FF0000"/>
          </a:solidFill>
        </p:spPr>
        <p:txBody>
          <a:bodyPr wrap="none">
            <a:spAutoFit/>
          </a:bodyPr>
          <a:lstStyle/>
          <a:p>
            <a:r>
              <a:rPr lang="fr-FR" sz="2000" dirty="0" err="1" smtClean="0">
                <a:solidFill>
                  <a:schemeClr val="bg1">
                    <a:lumMod val="95000"/>
                  </a:schemeClr>
                </a:solidFill>
              </a:rPr>
              <a:t>Jedermann</a:t>
            </a:r>
            <a:r>
              <a:rPr lang="fr-FR" sz="2000" dirty="0" smtClean="0">
                <a:solidFill>
                  <a:schemeClr val="bg1">
                    <a:lumMod val="95000"/>
                  </a:schemeClr>
                </a:solidFill>
              </a:rPr>
              <a:t> </a:t>
            </a:r>
            <a:endParaRPr lang="fr-FR" sz="2800" dirty="0">
              <a:solidFill>
                <a:schemeClr val="bg1">
                  <a:lumMod val="95000"/>
                </a:schemeClr>
              </a:solidFill>
            </a:endParaRPr>
          </a:p>
        </p:txBody>
      </p:sp>
    </p:spTree>
    <p:extLst>
      <p:ext uri="{BB962C8B-B14F-4D97-AF65-F5344CB8AC3E}">
        <p14:creationId xmlns:p14="http://schemas.microsoft.com/office/powerpoint/2010/main" val="1167070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L’éclairage des Principes de l’Unification</a:t>
            </a:r>
            <a:endParaRPr lang="fr-FR" dirty="0"/>
          </a:p>
        </p:txBody>
      </p:sp>
      <p:sp>
        <p:nvSpPr>
          <p:cNvPr id="3" name="Espace réservé du contenu 2"/>
          <p:cNvSpPr>
            <a:spLocks noGrp="1"/>
          </p:cNvSpPr>
          <p:nvPr>
            <p:ph idx="1"/>
          </p:nvPr>
        </p:nvSpPr>
        <p:spPr/>
        <p:txBody>
          <a:bodyPr/>
          <a:lstStyle/>
          <a:p>
            <a:r>
              <a:rPr lang="fr-FR" dirty="0"/>
              <a:t>La vérité éclaire les désirs les plus profonds de l’âme spirituelle. </a:t>
            </a:r>
            <a:r>
              <a:rPr lang="fr-FR" b="1" dirty="0">
                <a:solidFill>
                  <a:schemeClr val="tx1"/>
                </a:solidFill>
                <a:latin typeface="Arial Narrow" pitchFamily="34" charset="0"/>
              </a:rPr>
              <a:t>Une personne doit d’abord comprendre par la vérité les aspirations les plus profondes de son âme spirituelle, puis mettre ce savoir en pratique pour accomplir sa responsabilité</a:t>
            </a:r>
            <a:r>
              <a:rPr lang="fr-FR" dirty="0"/>
              <a:t>. </a:t>
            </a:r>
          </a:p>
          <a:p>
            <a:endParaRPr lang="fr-FR" dirty="0"/>
          </a:p>
        </p:txBody>
      </p:sp>
    </p:spTree>
    <p:extLst>
      <p:ext uri="{BB962C8B-B14F-4D97-AF65-F5344CB8AC3E}">
        <p14:creationId xmlns:p14="http://schemas.microsoft.com/office/powerpoint/2010/main" val="1262299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05904"/>
          </a:xfrm>
        </p:spPr>
        <p:txBody>
          <a:bodyPr>
            <a:normAutofit/>
          </a:bodyPr>
          <a:lstStyle/>
          <a:p>
            <a:r>
              <a:rPr lang="fr-FR" dirty="0" smtClean="0"/>
              <a:t>Cœur divisé et conscience déchirée</a:t>
            </a:r>
            <a:endParaRPr lang="fr-FR" dirty="0"/>
          </a:p>
        </p:txBody>
      </p:sp>
      <p:pic>
        <p:nvPicPr>
          <p:cNvPr id="1028" name="Picture 4" descr="http://www.hmong.org/resources/1/heartbreak.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1334823">
            <a:off x="2565164" y="2526316"/>
            <a:ext cx="3650309" cy="35904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956376" y="3839526"/>
            <a:ext cx="546945" cy="369332"/>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r>
              <a:rPr lang="fr-FR" dirty="0"/>
              <a:t>mal</a:t>
            </a:r>
          </a:p>
        </p:txBody>
      </p:sp>
      <p:sp>
        <p:nvSpPr>
          <p:cNvPr id="6" name="Rectangle 5"/>
          <p:cNvSpPr/>
          <p:nvPr/>
        </p:nvSpPr>
        <p:spPr>
          <a:xfrm>
            <a:off x="675704" y="3846679"/>
            <a:ext cx="60625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r>
              <a:rPr lang="fr-FR" dirty="0" smtClean="0"/>
              <a:t>bien</a:t>
            </a:r>
            <a:endParaRPr lang="fr-FR" dirty="0"/>
          </a:p>
        </p:txBody>
      </p:sp>
      <p:sp>
        <p:nvSpPr>
          <p:cNvPr id="7" name="Rectangle 6"/>
          <p:cNvSpPr/>
          <p:nvPr/>
        </p:nvSpPr>
        <p:spPr>
          <a:xfrm>
            <a:off x="2987824" y="3758425"/>
            <a:ext cx="1364476" cy="646331"/>
          </a:xfrm>
          <a:prstGeom prst="rect">
            <a:avLst/>
          </a:prstGeom>
        </p:spPr>
        <p:txBody>
          <a:bodyPr wrap="none">
            <a:spAutoFit/>
          </a:bodyPr>
          <a:lstStyle/>
          <a:p>
            <a:pPr lvl="0" algn="ctr"/>
            <a:r>
              <a:rPr lang="fr-FR" dirty="0" smtClean="0">
                <a:solidFill>
                  <a:schemeClr val="bg1"/>
                </a:solidFill>
                <a:latin typeface="Arial Black" pitchFamily="34" charset="0"/>
              </a:rPr>
              <a:t>Âme </a:t>
            </a:r>
          </a:p>
          <a:p>
            <a:pPr lvl="0" algn="ctr"/>
            <a:r>
              <a:rPr lang="fr-FR" dirty="0" smtClean="0">
                <a:solidFill>
                  <a:schemeClr val="bg1"/>
                </a:solidFill>
                <a:latin typeface="Arial Black" pitchFamily="34" charset="0"/>
              </a:rPr>
              <a:t>originelle</a:t>
            </a:r>
            <a:endParaRPr lang="fr-FR" dirty="0">
              <a:solidFill>
                <a:schemeClr val="bg1"/>
              </a:solidFill>
              <a:latin typeface="Arial Black" pitchFamily="34" charset="0"/>
            </a:endParaRPr>
          </a:p>
        </p:txBody>
      </p:sp>
      <p:sp>
        <p:nvSpPr>
          <p:cNvPr id="10" name="Rectangle 9"/>
          <p:cNvSpPr/>
          <p:nvPr/>
        </p:nvSpPr>
        <p:spPr>
          <a:xfrm>
            <a:off x="4774236" y="3758425"/>
            <a:ext cx="1104021" cy="646331"/>
          </a:xfrm>
          <a:prstGeom prst="rect">
            <a:avLst/>
          </a:prstGeom>
        </p:spPr>
        <p:txBody>
          <a:bodyPr wrap="none">
            <a:spAutoFit/>
          </a:bodyPr>
          <a:lstStyle/>
          <a:p>
            <a:pPr lvl="0" algn="ctr"/>
            <a:r>
              <a:rPr lang="fr-FR" dirty="0" smtClean="0">
                <a:solidFill>
                  <a:schemeClr val="bg1"/>
                </a:solidFill>
                <a:latin typeface="Arial Black" pitchFamily="34" charset="0"/>
              </a:rPr>
              <a:t>Âme </a:t>
            </a:r>
          </a:p>
          <a:p>
            <a:pPr lvl="0" algn="ctr"/>
            <a:r>
              <a:rPr lang="fr-FR" dirty="0" smtClean="0">
                <a:solidFill>
                  <a:schemeClr val="bg1"/>
                </a:solidFill>
                <a:latin typeface="Arial Black" pitchFamily="34" charset="0"/>
              </a:rPr>
              <a:t>déchue</a:t>
            </a:r>
            <a:endParaRPr lang="fr-FR" dirty="0">
              <a:solidFill>
                <a:schemeClr val="bg1"/>
              </a:solidFill>
              <a:latin typeface="Arial Black" pitchFamily="34" charset="0"/>
            </a:endParaRPr>
          </a:p>
        </p:txBody>
      </p:sp>
      <p:sp>
        <p:nvSpPr>
          <p:cNvPr id="11" name="Rectangle 10"/>
          <p:cNvSpPr/>
          <p:nvPr/>
        </p:nvSpPr>
        <p:spPr>
          <a:xfrm>
            <a:off x="3934957" y="2564903"/>
            <a:ext cx="1216680" cy="461665"/>
          </a:xfrm>
          <a:prstGeom prst="rect">
            <a:avLst/>
          </a:prstGeom>
        </p:spPr>
        <p:txBody>
          <a:bodyPr wrap="none">
            <a:spAutoFit/>
          </a:bodyPr>
          <a:lstStyle/>
          <a:p>
            <a:pPr lvl="0"/>
            <a:r>
              <a:rPr lang="fr-FR" sz="2400" b="1" dirty="0" smtClean="0">
                <a:solidFill>
                  <a:schemeClr val="bg1"/>
                </a:solidFill>
                <a:latin typeface="Arial Black" pitchFamily="34" charset="0"/>
              </a:rPr>
              <a:t>désirs</a:t>
            </a:r>
            <a:endParaRPr lang="fr-FR" sz="2400" b="1" dirty="0">
              <a:solidFill>
                <a:schemeClr val="bg1"/>
              </a:solidFill>
              <a:latin typeface="Arial Black" pitchFamily="34" charset="0"/>
            </a:endParaRPr>
          </a:p>
        </p:txBody>
      </p:sp>
      <p:sp>
        <p:nvSpPr>
          <p:cNvPr id="8" name="Flèche vers le bas 7"/>
          <p:cNvSpPr/>
          <p:nvPr/>
        </p:nvSpPr>
        <p:spPr>
          <a:xfrm rot="16200000">
            <a:off x="6955244" y="3531532"/>
            <a:ext cx="418089" cy="100811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lèche vers le bas 12"/>
          <p:cNvSpPr/>
          <p:nvPr/>
        </p:nvSpPr>
        <p:spPr>
          <a:xfrm rot="5400000">
            <a:off x="1698659" y="3568895"/>
            <a:ext cx="418089" cy="10081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p:cNvSpPr/>
          <p:nvPr/>
        </p:nvSpPr>
        <p:spPr>
          <a:xfrm>
            <a:off x="3726928" y="1565033"/>
            <a:ext cx="1690143"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gn="ctr"/>
            <a:r>
              <a:rPr lang="fr-FR" dirty="0" smtClean="0"/>
              <a:t>Toute personne</a:t>
            </a:r>
          </a:p>
          <a:p>
            <a:pPr lvl="0" algn="ctr"/>
            <a:r>
              <a:rPr lang="fr-FR" dirty="0" smtClean="0"/>
              <a:t>(</a:t>
            </a:r>
            <a:r>
              <a:rPr lang="fr-FR" dirty="0" err="1" smtClean="0"/>
              <a:t>jedermann</a:t>
            </a:r>
            <a:r>
              <a:rPr lang="fr-FR" dirty="0" smtClean="0"/>
              <a:t>)</a:t>
            </a:r>
            <a:endParaRPr lang="fr-FR" dirty="0"/>
          </a:p>
        </p:txBody>
      </p:sp>
      <p:sp>
        <p:nvSpPr>
          <p:cNvPr id="15" name="Rectangle 14"/>
          <p:cNvSpPr/>
          <p:nvPr/>
        </p:nvSpPr>
        <p:spPr>
          <a:xfrm>
            <a:off x="6574299" y="1626589"/>
            <a:ext cx="1620958"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lgn="ctr"/>
            <a:r>
              <a:rPr lang="fr-FR" sz="3200" dirty="0" smtClean="0"/>
              <a:t>malheur</a:t>
            </a:r>
            <a:endParaRPr lang="fr-FR" sz="3200" dirty="0"/>
          </a:p>
        </p:txBody>
      </p:sp>
      <p:sp>
        <p:nvSpPr>
          <p:cNvPr id="16" name="Rectangle 15"/>
          <p:cNvSpPr/>
          <p:nvPr/>
        </p:nvSpPr>
        <p:spPr>
          <a:xfrm>
            <a:off x="370923" y="1717433"/>
            <a:ext cx="1633782" cy="584775"/>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lvl="0" algn="ctr"/>
            <a:r>
              <a:rPr lang="fr-FR" sz="3200" dirty="0" smtClean="0"/>
              <a:t>bonheur</a:t>
            </a:r>
            <a:endParaRPr lang="fr-FR" sz="3200" dirty="0"/>
          </a:p>
        </p:txBody>
      </p:sp>
      <p:sp>
        <p:nvSpPr>
          <p:cNvPr id="17" name="Flèche vers le bas 16"/>
          <p:cNvSpPr/>
          <p:nvPr/>
        </p:nvSpPr>
        <p:spPr>
          <a:xfrm rot="5400000">
            <a:off x="2490748" y="1498263"/>
            <a:ext cx="418089" cy="100811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Flèche vers le bas 17"/>
          <p:cNvSpPr/>
          <p:nvPr/>
        </p:nvSpPr>
        <p:spPr>
          <a:xfrm rot="16200000">
            <a:off x="5852177" y="1414919"/>
            <a:ext cx="418089" cy="1008112"/>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cxnSp>
        <p:nvCxnSpPr>
          <p:cNvPr id="9" name="Connecteur droit 8"/>
          <p:cNvCxnSpPr/>
          <p:nvPr/>
        </p:nvCxnSpPr>
        <p:spPr>
          <a:xfrm flipH="1">
            <a:off x="5557166" y="1565033"/>
            <a:ext cx="504055" cy="8555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flipH="1" flipV="1">
            <a:off x="5777207" y="1417337"/>
            <a:ext cx="202099" cy="10032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143188" y="6412858"/>
            <a:ext cx="800219" cy="461665"/>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pPr lvl="0"/>
            <a:r>
              <a:rPr lang="fr-FR" sz="2400" b="1" dirty="0" smtClean="0">
                <a:solidFill>
                  <a:schemeClr val="bg1"/>
                </a:solidFill>
                <a:latin typeface="Arial Black" pitchFamily="34" charset="0"/>
              </a:rPr>
              <a:t>joie</a:t>
            </a:r>
            <a:endParaRPr lang="fr-FR" sz="2400" b="1" dirty="0">
              <a:solidFill>
                <a:schemeClr val="bg1"/>
              </a:solidFill>
              <a:latin typeface="Arial Black" pitchFamily="34" charset="0"/>
            </a:endParaRPr>
          </a:p>
        </p:txBody>
      </p:sp>
      <p:sp>
        <p:nvSpPr>
          <p:cNvPr id="27" name="Flèche vers le bas 26"/>
          <p:cNvSpPr/>
          <p:nvPr/>
        </p:nvSpPr>
        <p:spPr>
          <a:xfrm>
            <a:off x="4334254" y="3085662"/>
            <a:ext cx="418089" cy="336767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5" name="Rectangle 24"/>
          <p:cNvSpPr/>
          <p:nvPr/>
        </p:nvSpPr>
        <p:spPr>
          <a:xfrm>
            <a:off x="6300192" y="4773433"/>
            <a:ext cx="2758403" cy="707886"/>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r>
              <a:rPr lang="fr-FR" sz="2000" dirty="0">
                <a:latin typeface="Arial Narrow" pitchFamily="34" charset="0"/>
              </a:rPr>
              <a:t>trouble de </a:t>
            </a:r>
            <a:r>
              <a:rPr lang="fr-FR" sz="2000" dirty="0" smtClean="0">
                <a:latin typeface="Arial Narrow" pitchFamily="34" charset="0"/>
              </a:rPr>
              <a:t>la </a:t>
            </a:r>
            <a:r>
              <a:rPr lang="fr-FR" sz="2000" dirty="0">
                <a:latin typeface="Arial Narrow" pitchFamily="34" charset="0"/>
              </a:rPr>
              <a:t>conscience </a:t>
            </a:r>
            <a:r>
              <a:rPr lang="fr-FR" sz="2000" dirty="0" smtClean="0">
                <a:latin typeface="Arial Narrow" pitchFamily="34" charset="0"/>
              </a:rPr>
              <a:t>agonie du cœur</a:t>
            </a:r>
            <a:endParaRPr lang="fr-FR" sz="2000" dirty="0">
              <a:latin typeface="Arial Narrow" pitchFamily="34" charset="0"/>
            </a:endParaRPr>
          </a:p>
        </p:txBody>
      </p:sp>
    </p:spTree>
    <p:extLst>
      <p:ext uri="{BB962C8B-B14F-4D97-AF65-F5344CB8AC3E}">
        <p14:creationId xmlns:p14="http://schemas.microsoft.com/office/powerpoint/2010/main" val="39174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28"/>
                                        </p:tgtEl>
                                        <p:attrNameLst>
                                          <p:attrName>style.visibility</p:attrName>
                                        </p:attrNameLst>
                                      </p:cBhvr>
                                      <p:to>
                                        <p:strVal val="visible"/>
                                      </p:to>
                                    </p:set>
                                    <p:animEffect transition="in" filter="fade">
                                      <p:cBhvr>
                                        <p:cTn id="56" dur="500"/>
                                        <p:tgtEl>
                                          <p:spTgt spid="102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5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fade">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P spid="11" grpId="0"/>
      <p:bldP spid="8" grpId="0" animBg="1"/>
      <p:bldP spid="13" grpId="0" animBg="1"/>
      <p:bldP spid="14" grpId="0" animBg="1"/>
      <p:bldP spid="15" grpId="0" animBg="1"/>
      <p:bldP spid="16" grpId="0" animBg="1"/>
      <p:bldP spid="17" grpId="0" animBg="1"/>
      <p:bldP spid="18" grpId="0" animBg="1"/>
      <p:bldP spid="26" grpId="0" animBg="1"/>
      <p:bldP spid="27"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445750" y="69061"/>
            <a:ext cx="1259556" cy="122413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latin typeface="+mj-lt"/>
              </a:rPr>
              <a:t>Ciel</a:t>
            </a:r>
            <a:endParaRPr lang="fr-FR" sz="2800" dirty="0">
              <a:latin typeface="+mj-lt"/>
            </a:endParaRPr>
          </a:p>
        </p:txBody>
      </p:sp>
      <p:sp>
        <p:nvSpPr>
          <p:cNvPr id="5" name="Ellipse 4"/>
          <p:cNvSpPr/>
          <p:nvPr/>
        </p:nvSpPr>
        <p:spPr>
          <a:xfrm>
            <a:off x="3512196" y="2760289"/>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solidFill>
                  <a:schemeClr val="tx1"/>
                </a:solidFill>
                <a:latin typeface="+mj-lt"/>
              </a:rPr>
              <a:t>homme</a:t>
            </a:r>
            <a:endParaRPr lang="fr-FR" sz="2400" dirty="0">
              <a:solidFill>
                <a:schemeClr val="tx1"/>
              </a:solidFill>
              <a:latin typeface="+mj-lt"/>
            </a:endParaRPr>
          </a:p>
        </p:txBody>
      </p:sp>
      <p:sp>
        <p:nvSpPr>
          <p:cNvPr id="6" name="Ellipse 5"/>
          <p:cNvSpPr/>
          <p:nvPr/>
        </p:nvSpPr>
        <p:spPr>
          <a:xfrm>
            <a:off x="3521127" y="5633864"/>
            <a:ext cx="1259556" cy="122413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dirty="0" smtClean="0">
                <a:latin typeface="+mj-lt"/>
              </a:rPr>
              <a:t>nature</a:t>
            </a:r>
            <a:endParaRPr lang="fr-FR" sz="2000" dirty="0">
              <a:latin typeface="+mj-lt"/>
            </a:endParaRPr>
          </a:p>
        </p:txBody>
      </p:sp>
      <p:sp>
        <p:nvSpPr>
          <p:cNvPr id="7" name="Ellipse 6"/>
          <p:cNvSpPr/>
          <p:nvPr/>
        </p:nvSpPr>
        <p:spPr>
          <a:xfrm>
            <a:off x="274997" y="2718096"/>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solidFill>
                  <a:schemeClr val="tx1"/>
                </a:solidFill>
                <a:latin typeface="+mj-lt"/>
              </a:rPr>
              <a:t>homme</a:t>
            </a:r>
            <a:endParaRPr lang="fr-FR" sz="2400" dirty="0">
              <a:solidFill>
                <a:schemeClr val="tx1"/>
              </a:solidFill>
              <a:latin typeface="+mj-lt"/>
            </a:endParaRPr>
          </a:p>
        </p:txBody>
      </p:sp>
      <p:sp>
        <p:nvSpPr>
          <p:cNvPr id="8" name="Ellipse 7"/>
          <p:cNvSpPr/>
          <p:nvPr/>
        </p:nvSpPr>
        <p:spPr>
          <a:xfrm>
            <a:off x="6838993" y="2712564"/>
            <a:ext cx="1259556" cy="1224136"/>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solidFill>
                  <a:schemeClr val="tx1"/>
                </a:solidFill>
                <a:latin typeface="+mj-lt"/>
              </a:rPr>
              <a:t>femme</a:t>
            </a:r>
            <a:endParaRPr lang="fr-FR" sz="2400" dirty="0">
              <a:solidFill>
                <a:schemeClr val="tx1"/>
              </a:solidFill>
              <a:latin typeface="+mj-lt"/>
            </a:endParaRPr>
          </a:p>
        </p:txBody>
      </p:sp>
      <p:sp>
        <p:nvSpPr>
          <p:cNvPr id="9" name="Arc 39"/>
          <p:cNvSpPr>
            <a:spLocks/>
          </p:cNvSpPr>
          <p:nvPr/>
        </p:nvSpPr>
        <p:spPr bwMode="auto">
          <a:xfrm rot="4858664" flipH="1" flipV="1">
            <a:off x="4819968" y="284860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Arc 39"/>
          <p:cNvSpPr>
            <a:spLocks/>
          </p:cNvSpPr>
          <p:nvPr/>
        </p:nvSpPr>
        <p:spPr bwMode="auto">
          <a:xfrm rot="4858664" flipH="1" flipV="1">
            <a:off x="1481516" y="284173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1" name="Arc 39"/>
          <p:cNvSpPr>
            <a:spLocks/>
          </p:cNvSpPr>
          <p:nvPr/>
        </p:nvSpPr>
        <p:spPr bwMode="auto">
          <a:xfrm rot="15492978" flipH="1" flipV="1">
            <a:off x="1231210" y="224606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15480752" flipH="1" flipV="1">
            <a:off x="4528340" y="221440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3" name="Arc 39"/>
          <p:cNvSpPr>
            <a:spLocks/>
          </p:cNvSpPr>
          <p:nvPr/>
        </p:nvSpPr>
        <p:spPr bwMode="auto">
          <a:xfrm rot="20700407" flipH="1" flipV="1">
            <a:off x="3106467" y="94416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4" name="Arc 39"/>
          <p:cNvSpPr>
            <a:spLocks/>
          </p:cNvSpPr>
          <p:nvPr/>
        </p:nvSpPr>
        <p:spPr bwMode="auto">
          <a:xfrm rot="20700407" flipH="1" flipV="1">
            <a:off x="3266943" y="3856812"/>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5" name="Arc 39"/>
          <p:cNvSpPr>
            <a:spLocks/>
          </p:cNvSpPr>
          <p:nvPr/>
        </p:nvSpPr>
        <p:spPr bwMode="auto">
          <a:xfrm rot="9937700" flipH="1" flipV="1">
            <a:off x="2784162" y="4232851"/>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6" name="Arc 39"/>
          <p:cNvSpPr>
            <a:spLocks/>
          </p:cNvSpPr>
          <p:nvPr/>
        </p:nvSpPr>
        <p:spPr bwMode="auto">
          <a:xfrm rot="10203468" flipH="1" flipV="1">
            <a:off x="2846145" y="127243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7" name="Rectangle 16"/>
          <p:cNvSpPr/>
          <p:nvPr/>
        </p:nvSpPr>
        <p:spPr>
          <a:xfrm>
            <a:off x="3394868" y="1703713"/>
            <a:ext cx="1385815" cy="461665"/>
          </a:xfrm>
          <a:prstGeom prst="rect">
            <a:avLst/>
          </a:prstGeom>
        </p:spPr>
        <p:txBody>
          <a:bodyPr wrap="square">
            <a:spAutoFit/>
          </a:bodyPr>
          <a:lstStyle/>
          <a:p>
            <a:pPr algn="ctr"/>
            <a:r>
              <a:rPr lang="fr-FR" sz="2400" dirty="0" smtClean="0">
                <a:latin typeface="+mj-lt"/>
              </a:rPr>
              <a:t>Savoir être</a:t>
            </a:r>
            <a:endParaRPr lang="fr-FR" sz="2400" dirty="0">
              <a:latin typeface="+mj-lt"/>
            </a:endParaRPr>
          </a:p>
        </p:txBody>
      </p:sp>
      <p:sp>
        <p:nvSpPr>
          <p:cNvPr id="18" name="Rectangle 17"/>
          <p:cNvSpPr/>
          <p:nvPr/>
        </p:nvSpPr>
        <p:spPr>
          <a:xfrm>
            <a:off x="1608017" y="3050706"/>
            <a:ext cx="4703343" cy="584775"/>
          </a:xfrm>
          <a:prstGeom prst="rect">
            <a:avLst/>
          </a:prstGeom>
        </p:spPr>
        <p:txBody>
          <a:bodyPr wrap="square">
            <a:spAutoFit/>
          </a:bodyPr>
          <a:lstStyle/>
          <a:p>
            <a:pPr algn="ctr"/>
            <a:r>
              <a:rPr lang="fr-FR" sz="3200" dirty="0" smtClean="0">
                <a:latin typeface="+mj-lt"/>
              </a:rPr>
              <a:t>Savoir                                        vivre</a:t>
            </a:r>
            <a:endParaRPr lang="fr-FR" sz="3200" dirty="0">
              <a:latin typeface="+mj-lt"/>
            </a:endParaRPr>
          </a:p>
        </p:txBody>
      </p:sp>
      <p:sp>
        <p:nvSpPr>
          <p:cNvPr id="19" name="Rectangle 18"/>
          <p:cNvSpPr/>
          <p:nvPr/>
        </p:nvSpPr>
        <p:spPr>
          <a:xfrm>
            <a:off x="3477583" y="4589294"/>
            <a:ext cx="1486756" cy="461665"/>
          </a:xfrm>
          <a:prstGeom prst="rect">
            <a:avLst/>
          </a:prstGeom>
        </p:spPr>
        <p:txBody>
          <a:bodyPr wrap="square">
            <a:spAutoFit/>
          </a:bodyPr>
          <a:lstStyle/>
          <a:p>
            <a:pPr algn="ctr"/>
            <a:r>
              <a:rPr lang="fr-FR" sz="2400" dirty="0" smtClean="0">
                <a:latin typeface="+mj-lt"/>
              </a:rPr>
              <a:t>Savoir faire</a:t>
            </a:r>
            <a:endParaRPr lang="fr-FR" sz="2400" dirty="0">
              <a:latin typeface="+mj-lt"/>
            </a:endParaRPr>
          </a:p>
        </p:txBody>
      </p:sp>
      <p:pic>
        <p:nvPicPr>
          <p:cNvPr id="20" name="Picture 2" descr="La création d'Adam, par Michel-Ang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1682" y="83812"/>
            <a:ext cx="2183751" cy="1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46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p:cNvGraphicFramePr>
          <p:nvPr>
            <p:extLst>
              <p:ext uri="{D42A27DB-BD31-4B8C-83A1-F6EECF244321}">
                <p14:modId xmlns:p14="http://schemas.microsoft.com/office/powerpoint/2010/main" val="355021639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www.dvdclassik.com/V2/Critiques/main-basse-sur-la-ville-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558502" y="5093568"/>
            <a:ext cx="1917700" cy="17644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Des mains sales / © Tamara Murray, iStockphot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0776" y="188640"/>
            <a:ext cx="3024188" cy="170021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img.over-blog.com/300x300/3/58/86/46/la-main-aux-fesses.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45342" y="2344027"/>
            <a:ext cx="2160415" cy="216041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1" name="Picture 7" descr="Coup de Poin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50776" y="2460103"/>
            <a:ext cx="2032456" cy="1905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56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urricane Carter">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979" y="1844824"/>
            <a:ext cx="200134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re 1"/>
          <p:cNvSpPr>
            <a:spLocks noGrp="1"/>
          </p:cNvSpPr>
          <p:nvPr>
            <p:ph type="title"/>
          </p:nvPr>
        </p:nvSpPr>
        <p:spPr/>
        <p:txBody>
          <a:bodyPr/>
          <a:lstStyle/>
          <a:p>
            <a:r>
              <a:rPr lang="fr-FR" dirty="0" smtClean="0"/>
              <a:t>Hurricane Carter</a:t>
            </a:r>
            <a:endParaRPr lang="fr-FR" dirty="0"/>
          </a:p>
        </p:txBody>
      </p:sp>
      <p:sp>
        <p:nvSpPr>
          <p:cNvPr id="3" name="Espace réservé du contenu 2"/>
          <p:cNvSpPr>
            <a:spLocks noGrp="1"/>
          </p:cNvSpPr>
          <p:nvPr>
            <p:ph idx="1"/>
          </p:nvPr>
        </p:nvSpPr>
        <p:spPr>
          <a:xfrm>
            <a:off x="2339752" y="1600200"/>
            <a:ext cx="6347048" cy="4925144"/>
          </a:xfrm>
        </p:spPr>
        <p:txBody>
          <a:bodyPr>
            <a:normAutofit fontScale="92500" lnSpcReduction="20000"/>
          </a:bodyPr>
          <a:lstStyle/>
          <a:p>
            <a:r>
              <a:rPr lang="fr-FR" dirty="0" smtClean="0"/>
              <a:t>« La haine m’a jeté en prison, l’amour m’en fera sortir. »</a:t>
            </a:r>
          </a:p>
          <a:p>
            <a:r>
              <a:rPr lang="fr-FR" dirty="0"/>
              <a:t>À la fin des années 1960, Rubin </a:t>
            </a:r>
            <a:r>
              <a:rPr lang="fr-FR" dirty="0" smtClean="0"/>
              <a:t>Carter, boxeur</a:t>
            </a:r>
            <a:r>
              <a:rPr lang="fr-FR" dirty="0"/>
              <a:t> </a:t>
            </a:r>
            <a:r>
              <a:rPr lang="fr-FR" dirty="0" smtClean="0"/>
              <a:t>doué, </a:t>
            </a:r>
            <a:r>
              <a:rPr lang="fr-FR" dirty="0"/>
              <a:t>est condamné à la perpétuité pour un triple meurtre qu'il n'a pas commis. Décidé à faire connaitre sa vérité, il décide de publier son autobiographie. </a:t>
            </a:r>
            <a:endParaRPr lang="fr-FR" dirty="0" smtClean="0"/>
          </a:p>
          <a:p>
            <a:r>
              <a:rPr lang="fr-FR" dirty="0" smtClean="0"/>
              <a:t>Des </a:t>
            </a:r>
            <a:r>
              <a:rPr lang="fr-FR" dirty="0"/>
              <a:t>années plus tard, un </a:t>
            </a:r>
            <a:r>
              <a:rPr lang="fr-FR" dirty="0" smtClean="0"/>
              <a:t>adolescent noir, qui a lu son livre et est convaincu </a:t>
            </a:r>
            <a:r>
              <a:rPr lang="fr-FR" dirty="0"/>
              <a:t>de son innocence, décide de se battre à ses côtés pour lui rendre sa liberté</a:t>
            </a:r>
            <a:r>
              <a:rPr lang="fr-FR" dirty="0" smtClean="0"/>
              <a:t>. Cet adolescent noir a été adopté par un couple de canadiens blancs qui lui ont inculqué une bonne éducation. </a:t>
            </a:r>
          </a:p>
          <a:p>
            <a:r>
              <a:rPr lang="fr-FR" dirty="0" smtClean="0"/>
              <a:t>Carter trouvera la paix en admettant que son salut puisse venir de ces blancs qu’il a toujours détestés.</a:t>
            </a:r>
            <a:endParaRPr lang="fr-FR" dirty="0"/>
          </a:p>
        </p:txBody>
      </p:sp>
    </p:spTree>
    <p:extLst>
      <p:ext uri="{BB962C8B-B14F-4D97-AF65-F5344CB8AC3E}">
        <p14:creationId xmlns:p14="http://schemas.microsoft.com/office/powerpoint/2010/main" val="2900317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36584056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poignée de main"/>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179512" y="2420888"/>
            <a:ext cx="1923299" cy="20753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4" descr="Echange d'alliances entre deux jeunes époux, en Italie.">
            <a:hlinkClick r:id="rId8" tooltip="&lt;i class='right'&gt;&#10;    Italie&amp;nbsp;|&amp;nbsp;&#10;   &#10;    &amp;nbsp;|&amp;nbsp;&amp;copy;&amp;nbsp;Giulio Cesare Gilli&#10; &lt;/i&gt;&#10;&lt;strong&gt;A deux doigts de l’infini&lt;/strong&gt;&#10;&lt;br class='slimbox_space' /&gt;&#10;Echange d'alliances entre deux jeunes époux, en Italie.&#10;&lt;br class='slimbox_space' /&g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l="11905"/>
          <a:stretch/>
        </p:blipFill>
        <p:spPr bwMode="auto">
          <a:xfrm>
            <a:off x="6660232" y="2427258"/>
            <a:ext cx="2242143" cy="19088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descr="Agrandir la mangue fruits dans la main tendue, sur fond noir&#10; Banque d'images - 2427503"/>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3621115" y="5116880"/>
            <a:ext cx="1912315" cy="17411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9" descr="todd_oath.jpg">
            <a:hlinkClick r:id="rId11" tooltip="todd_oath.jpg"/>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1435"/>
          <a:stretch/>
        </p:blipFill>
        <p:spPr bwMode="auto">
          <a:xfrm>
            <a:off x="3635896" y="0"/>
            <a:ext cx="1912314" cy="17605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7" name="Rectangle 6"/>
          <p:cNvSpPr/>
          <p:nvPr/>
        </p:nvSpPr>
        <p:spPr>
          <a:xfrm>
            <a:off x="79641" y="218560"/>
            <a:ext cx="3412239" cy="1015663"/>
          </a:xfrm>
          <a:prstGeom prst="rect">
            <a:avLst/>
          </a:prstGeom>
        </p:spPr>
        <p:txBody>
          <a:bodyPr wrap="square">
            <a:spAutoFit/>
          </a:bodyPr>
          <a:lstStyle/>
          <a:p>
            <a:r>
              <a:rPr lang="fr-FR" sz="2000" i="1" dirty="0" smtClean="0">
                <a:latin typeface="+mj-lt"/>
              </a:rPr>
              <a:t>Comment tenir mes serments et promesses ? Comment entretenir ma </a:t>
            </a:r>
            <a:r>
              <a:rPr lang="fr-FR" sz="2000" i="1" dirty="0">
                <a:latin typeface="+mj-lt"/>
              </a:rPr>
              <a:t>vie spirituelle ?  </a:t>
            </a:r>
            <a:endParaRPr lang="fr-FR" sz="2000" b="1" dirty="0">
              <a:effectLst>
                <a:outerShdw blurRad="38100" dist="38100" dir="2700000" algn="tl">
                  <a:srgbClr val="000000">
                    <a:alpha val="43137"/>
                  </a:srgbClr>
                </a:outerShdw>
              </a:effectLst>
              <a:latin typeface="+mj-lt"/>
            </a:endParaRPr>
          </a:p>
          <a:p>
            <a:endParaRPr lang="fr-FR" sz="2000" b="1" dirty="0">
              <a:effectLst>
                <a:outerShdw blurRad="38100" dist="38100" dir="2700000" algn="tl">
                  <a:srgbClr val="000000">
                    <a:alpha val="43137"/>
                  </a:srgbClr>
                </a:outerShdw>
              </a:effectLst>
              <a:latin typeface="+mj-lt"/>
            </a:endParaRPr>
          </a:p>
        </p:txBody>
      </p:sp>
      <p:sp>
        <p:nvSpPr>
          <p:cNvPr id="10" name="Rectangle 9"/>
          <p:cNvSpPr/>
          <p:nvPr/>
        </p:nvSpPr>
        <p:spPr>
          <a:xfrm>
            <a:off x="188557" y="5987440"/>
            <a:ext cx="3291545" cy="707886"/>
          </a:xfrm>
          <a:prstGeom prst="rect">
            <a:avLst/>
          </a:prstGeom>
        </p:spPr>
        <p:txBody>
          <a:bodyPr wrap="square">
            <a:spAutoFit/>
          </a:bodyPr>
          <a:lstStyle/>
          <a:p>
            <a:r>
              <a:rPr lang="fr-FR" sz="2000" i="1" dirty="0" smtClean="0">
                <a:latin typeface="+mj-lt"/>
              </a:rPr>
              <a:t>Comment tenir mes comptes et mes biens ?</a:t>
            </a:r>
          </a:p>
          <a:p>
            <a:r>
              <a:rPr lang="fr-FR" sz="2000" i="1" dirty="0" smtClean="0">
                <a:latin typeface="+mj-lt"/>
              </a:rPr>
              <a:t>Comment entretenir mes talents ?  </a:t>
            </a:r>
            <a:endParaRPr lang="fr-FR" sz="2000" b="1" dirty="0">
              <a:effectLst>
                <a:outerShdw blurRad="38100" dist="38100" dir="2700000" algn="tl">
                  <a:srgbClr val="000000">
                    <a:alpha val="43137"/>
                  </a:srgbClr>
                </a:outerShdw>
              </a:effectLst>
              <a:latin typeface="+mj-lt"/>
            </a:endParaRPr>
          </a:p>
        </p:txBody>
      </p:sp>
      <p:sp>
        <p:nvSpPr>
          <p:cNvPr id="11" name="Rectangle 10"/>
          <p:cNvSpPr/>
          <p:nvPr/>
        </p:nvSpPr>
        <p:spPr>
          <a:xfrm>
            <a:off x="0" y="4554718"/>
            <a:ext cx="2952328" cy="646331"/>
          </a:xfrm>
          <a:prstGeom prst="rect">
            <a:avLst/>
          </a:prstGeom>
        </p:spPr>
        <p:txBody>
          <a:bodyPr wrap="square">
            <a:spAutoFit/>
          </a:bodyPr>
          <a:lstStyle/>
          <a:p>
            <a:r>
              <a:rPr lang="fr-FR" i="1" dirty="0" smtClean="0">
                <a:latin typeface="+mj-lt"/>
              </a:rPr>
              <a:t>Comment tenir mes engagements et entretenir mes liens d’amitié ? </a:t>
            </a:r>
            <a:endParaRPr lang="fr-FR" b="1" dirty="0">
              <a:effectLst>
                <a:outerShdw blurRad="38100" dist="38100" dir="2700000" algn="tl">
                  <a:srgbClr val="000000">
                    <a:alpha val="43137"/>
                  </a:srgbClr>
                </a:outerShdw>
              </a:effectLst>
              <a:latin typeface="+mj-lt"/>
            </a:endParaRPr>
          </a:p>
        </p:txBody>
      </p:sp>
      <p:sp>
        <p:nvSpPr>
          <p:cNvPr id="12" name="Rectangle 11"/>
          <p:cNvSpPr/>
          <p:nvPr/>
        </p:nvSpPr>
        <p:spPr>
          <a:xfrm>
            <a:off x="5292080" y="4496192"/>
            <a:ext cx="3826845" cy="646331"/>
          </a:xfrm>
          <a:prstGeom prst="rect">
            <a:avLst/>
          </a:prstGeom>
        </p:spPr>
        <p:txBody>
          <a:bodyPr wrap="square">
            <a:spAutoFit/>
          </a:bodyPr>
          <a:lstStyle/>
          <a:p>
            <a:r>
              <a:rPr lang="fr-FR" i="1" dirty="0">
                <a:latin typeface="+mj-lt"/>
              </a:rPr>
              <a:t>Comment tenir à mon conjoint et respecter l’alliance ?  </a:t>
            </a:r>
            <a:endParaRPr lang="fr-FR" b="1" dirty="0">
              <a:effectLst>
                <a:outerShdw blurRad="38100" dist="38100" dir="2700000" algn="tl">
                  <a:srgbClr val="000000">
                    <a:alpha val="43137"/>
                  </a:srgbClr>
                </a:outerShdw>
              </a:effectLst>
              <a:latin typeface="+mj-lt"/>
            </a:endParaRPr>
          </a:p>
          <a:p>
            <a:r>
              <a:rPr lang="fr-FR" i="1" dirty="0" smtClean="0">
                <a:latin typeface="+mj-lt"/>
              </a:rPr>
              <a:t>Comment tenir aux liens d’amour et de sang ?  </a:t>
            </a:r>
            <a:endParaRPr lang="fr-FR"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0704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Aide à la discussion : définitions et synonymes</a:t>
            </a:r>
            <a:endParaRPr lang="fr-FR" sz="4800" dirty="0"/>
          </a:p>
        </p:txBody>
      </p:sp>
      <p:sp>
        <p:nvSpPr>
          <p:cNvPr id="3" name="Espace réservé du contenu 2"/>
          <p:cNvSpPr>
            <a:spLocks noGrp="1"/>
          </p:cNvSpPr>
          <p:nvPr>
            <p:ph idx="1"/>
          </p:nvPr>
        </p:nvSpPr>
        <p:spPr>
          <a:xfrm>
            <a:off x="3995936" y="1600200"/>
            <a:ext cx="4968552" cy="4925144"/>
          </a:xfrm>
        </p:spPr>
        <p:txBody>
          <a:bodyPr>
            <a:normAutofit/>
          </a:bodyPr>
          <a:lstStyle/>
          <a:p>
            <a:r>
              <a:rPr lang="fr-FR" b="1" dirty="0">
                <a:latin typeface="+mj-lt"/>
              </a:rPr>
              <a:t>R</a:t>
            </a:r>
            <a:r>
              <a:rPr lang="fr-FR" b="1" dirty="0" smtClean="0">
                <a:latin typeface="+mj-lt"/>
              </a:rPr>
              <a:t>évolution</a:t>
            </a:r>
            <a:r>
              <a:rPr lang="fr-FR" dirty="0">
                <a:latin typeface="+mj-lt"/>
              </a:rPr>
              <a:t> </a:t>
            </a:r>
            <a:r>
              <a:rPr lang="fr-FR" dirty="0" smtClean="0">
                <a:latin typeface="+mj-lt"/>
              </a:rPr>
              <a:t>1. </a:t>
            </a:r>
            <a:r>
              <a:rPr lang="fr-FR" dirty="0">
                <a:latin typeface="+mj-lt"/>
              </a:rPr>
              <a:t>C</a:t>
            </a:r>
            <a:r>
              <a:rPr lang="fr-FR" dirty="0" smtClean="0">
                <a:latin typeface="+mj-lt"/>
              </a:rPr>
              <a:t>ycle</a:t>
            </a:r>
            <a:r>
              <a:rPr lang="fr-FR" dirty="0">
                <a:latin typeface="+mj-lt"/>
              </a:rPr>
              <a:t>, retour </a:t>
            </a:r>
            <a:r>
              <a:rPr lang="fr-FR" dirty="0" smtClean="0">
                <a:latin typeface="+mj-lt"/>
              </a:rPr>
              <a:t>- imprimer </a:t>
            </a:r>
            <a:r>
              <a:rPr lang="fr-FR" dirty="0">
                <a:latin typeface="+mj-lt"/>
              </a:rPr>
              <a:t>un mouvement circulaire à, faire revenir (quelque chose) à un point de son cycle ». </a:t>
            </a:r>
            <a:endParaRPr lang="fr-FR" dirty="0" smtClean="0">
              <a:latin typeface="+mj-lt"/>
            </a:endParaRPr>
          </a:p>
          <a:p>
            <a:r>
              <a:rPr lang="fr-FR" b="1" dirty="0" smtClean="0">
                <a:latin typeface="+mj-lt"/>
              </a:rPr>
              <a:t>Révolution 2.</a:t>
            </a:r>
            <a:r>
              <a:rPr lang="fr-FR" dirty="0" smtClean="0">
                <a:latin typeface="+mj-lt"/>
              </a:rPr>
              <a:t> Mouvement </a:t>
            </a:r>
            <a:r>
              <a:rPr lang="fr-FR" dirty="0">
                <a:latin typeface="+mj-lt"/>
              </a:rPr>
              <a:t>politique amenant, ou tentant d'amener un changement brusque et en profondeur dans la structure politique et sociale d'un État.</a:t>
            </a:r>
          </a:p>
          <a:p>
            <a:pPr lvl="0"/>
            <a:r>
              <a:rPr lang="fr-FR" dirty="0" smtClean="0">
                <a:latin typeface="+mj-lt"/>
              </a:rPr>
              <a:t>cycle</a:t>
            </a:r>
            <a:r>
              <a:rPr lang="fr-FR" dirty="0">
                <a:latin typeface="+mj-lt"/>
              </a:rPr>
              <a:t>, </a:t>
            </a:r>
            <a:r>
              <a:rPr lang="fr-FR" dirty="0" smtClean="0">
                <a:latin typeface="+mj-lt"/>
              </a:rPr>
              <a:t>marche</a:t>
            </a:r>
            <a:r>
              <a:rPr lang="fr-FR" dirty="0">
                <a:latin typeface="+mj-lt"/>
              </a:rPr>
              <a:t>, rotation, spirale, tour</a:t>
            </a:r>
          </a:p>
          <a:p>
            <a:pPr lvl="0"/>
            <a:r>
              <a:rPr lang="fr-FR" dirty="0">
                <a:latin typeface="+mj-lt"/>
              </a:rPr>
              <a:t>bouleversement</a:t>
            </a:r>
            <a:r>
              <a:rPr lang="fr-FR" dirty="0" smtClean="0">
                <a:latin typeface="+mj-lt"/>
              </a:rPr>
              <a:t>, </a:t>
            </a:r>
            <a:r>
              <a:rPr lang="fr-FR" dirty="0">
                <a:latin typeface="+mj-lt"/>
              </a:rPr>
              <a:t>conversion, </a:t>
            </a:r>
            <a:r>
              <a:rPr lang="fr-FR" dirty="0" smtClean="0">
                <a:latin typeface="+mj-lt"/>
              </a:rPr>
              <a:t>nouveauté </a:t>
            </a:r>
            <a:endParaRPr lang="fr-FR" dirty="0">
              <a:latin typeface="+mj-lt"/>
            </a:endParaRPr>
          </a:p>
          <a:p>
            <a:pPr lvl="0"/>
            <a:r>
              <a:rPr lang="fr-FR" dirty="0" smtClean="0">
                <a:latin typeface="+mj-lt"/>
              </a:rPr>
              <a:t>agitation, </a:t>
            </a:r>
            <a:r>
              <a:rPr lang="fr-FR" dirty="0">
                <a:latin typeface="+mj-lt"/>
              </a:rPr>
              <a:t>mutation, soubresaut, soulèvement</a:t>
            </a:r>
          </a:p>
          <a:p>
            <a:pPr lvl="0"/>
            <a:r>
              <a:rPr lang="fr-FR" dirty="0" smtClean="0">
                <a:latin typeface="+mj-lt"/>
              </a:rPr>
              <a:t>émeute</a:t>
            </a:r>
            <a:r>
              <a:rPr lang="fr-FR" dirty="0">
                <a:latin typeface="+mj-lt"/>
              </a:rPr>
              <a:t>, insurrection, </a:t>
            </a:r>
            <a:r>
              <a:rPr lang="fr-FR" dirty="0" smtClean="0">
                <a:latin typeface="+mj-lt"/>
              </a:rPr>
              <a:t>rébellion, révolte, violence</a:t>
            </a:r>
          </a:p>
          <a:p>
            <a:pPr lvl="0"/>
            <a:endParaRPr lang="fr-FR" dirty="0">
              <a:latin typeface="+mj-lt"/>
            </a:endParaRPr>
          </a:p>
          <a:p>
            <a:endParaRPr lang="fr-FR" dirty="0"/>
          </a:p>
        </p:txBody>
      </p:sp>
      <p:pic>
        <p:nvPicPr>
          <p:cNvPr id="4" name="Picture 1" descr="Sais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4596" y="1700808"/>
            <a:ext cx="3613303" cy="25202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évolution de mars 1848, combats de rue à Berlin les 18 et 19 mars 18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199" y="4744830"/>
            <a:ext cx="3722730" cy="176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768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IPB"/>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98" y="2031180"/>
            <a:ext cx="3969023" cy="4343721"/>
          </a:xfrm>
          <a:prstGeom prst="rect">
            <a:avLst/>
          </a:prstGeom>
          <a:noFill/>
          <a:extLst>
            <a:ext uri="{909E8E84-426E-40DD-AFC4-6F175D3DCCD1}">
              <a14:hiddenFill xmlns:a14="http://schemas.microsoft.com/office/drawing/2010/main">
                <a:solidFill>
                  <a:srgbClr val="FFFFFF"/>
                </a:solidFill>
              </a14:hiddenFill>
            </a:ext>
          </a:extLst>
        </p:spPr>
      </p:pic>
      <p:sp>
        <p:nvSpPr>
          <p:cNvPr id="9" name="Flèche vers le bas 8"/>
          <p:cNvSpPr/>
          <p:nvPr/>
        </p:nvSpPr>
        <p:spPr>
          <a:xfrm>
            <a:off x="1705923" y="5873447"/>
            <a:ext cx="578919" cy="818545"/>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7" name="Rectangle 6"/>
          <p:cNvSpPr/>
          <p:nvPr/>
        </p:nvSpPr>
        <p:spPr>
          <a:xfrm>
            <a:off x="2435641" y="3955893"/>
            <a:ext cx="1469120" cy="461665"/>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r>
              <a:rPr lang="fr-FR" sz="2400" dirty="0" smtClean="0">
                <a:solidFill>
                  <a:srgbClr val="FFC000"/>
                </a:solidFill>
              </a:rPr>
              <a:t>révolution</a:t>
            </a:r>
            <a:endParaRPr lang="fr-FR" sz="2400" dirty="0">
              <a:solidFill>
                <a:srgbClr val="FFC000"/>
              </a:solidFill>
            </a:endParaRPr>
          </a:p>
        </p:txBody>
      </p:sp>
      <p:sp>
        <p:nvSpPr>
          <p:cNvPr id="2" name="Titre 1"/>
          <p:cNvSpPr>
            <a:spLocks noGrp="1"/>
          </p:cNvSpPr>
          <p:nvPr>
            <p:ph type="title"/>
          </p:nvPr>
        </p:nvSpPr>
        <p:spPr/>
        <p:txBody>
          <a:bodyPr/>
          <a:lstStyle/>
          <a:p>
            <a:r>
              <a:rPr lang="fr-FR" dirty="0" smtClean="0"/>
              <a:t>Du messianisme à l’idée révolutionnaire</a:t>
            </a:r>
            <a:endParaRPr lang="fr-FR" dirty="0"/>
          </a:p>
        </p:txBody>
      </p:sp>
      <p:sp>
        <p:nvSpPr>
          <p:cNvPr id="10" name="Flèche vers le bas 9"/>
          <p:cNvSpPr/>
          <p:nvPr/>
        </p:nvSpPr>
        <p:spPr>
          <a:xfrm rot="10800000">
            <a:off x="1779360" y="1593400"/>
            <a:ext cx="432048" cy="910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547153" y="2186637"/>
            <a:ext cx="1740868" cy="369332"/>
          </a:xfrm>
          <a:prstGeom prst="rect">
            <a:avLst/>
          </a:prstGeom>
        </p:spPr>
        <p:txBody>
          <a:bodyPr wrap="square">
            <a:spAutoFit/>
          </a:bodyPr>
          <a:lstStyle/>
          <a:p>
            <a:pPr algn="ctr"/>
            <a:r>
              <a:rPr lang="fr-FR" dirty="0" smtClean="0">
                <a:solidFill>
                  <a:srgbClr val="0070C0"/>
                </a:solidFill>
                <a:latin typeface="+mj-lt"/>
              </a:rPr>
              <a:t>Spirale ascendante</a:t>
            </a:r>
            <a:endParaRPr lang="fr-FR" dirty="0">
              <a:solidFill>
                <a:srgbClr val="0070C0"/>
              </a:solidFill>
              <a:latin typeface="+mj-lt"/>
            </a:endParaRPr>
          </a:p>
        </p:txBody>
      </p:sp>
      <p:sp>
        <p:nvSpPr>
          <p:cNvPr id="11" name="Rectangle 10"/>
          <p:cNvSpPr/>
          <p:nvPr/>
        </p:nvSpPr>
        <p:spPr>
          <a:xfrm>
            <a:off x="3631837" y="5504115"/>
            <a:ext cx="1516227" cy="369332"/>
          </a:xfrm>
          <a:prstGeom prst="rect">
            <a:avLst/>
          </a:prstGeom>
          <a:solidFill>
            <a:schemeClr val="accent2"/>
          </a:solidFill>
        </p:spPr>
        <p:txBody>
          <a:bodyPr wrap="square">
            <a:spAutoFit/>
          </a:bodyPr>
          <a:lstStyle/>
          <a:p>
            <a:pPr algn="ctr"/>
            <a:r>
              <a:rPr lang="fr-FR" dirty="0" smtClean="0">
                <a:solidFill>
                  <a:schemeClr val="bg1"/>
                </a:solidFill>
                <a:latin typeface="+mj-lt"/>
              </a:rPr>
              <a:t>Spirale descendante</a:t>
            </a:r>
            <a:endParaRPr lang="fr-FR" dirty="0">
              <a:solidFill>
                <a:schemeClr val="bg1"/>
              </a:solidFill>
              <a:latin typeface="+mj-lt"/>
            </a:endParaRPr>
          </a:p>
        </p:txBody>
      </p:sp>
      <p:sp>
        <p:nvSpPr>
          <p:cNvPr id="4" name="Rectangle 3"/>
          <p:cNvSpPr/>
          <p:nvPr/>
        </p:nvSpPr>
        <p:spPr>
          <a:xfrm>
            <a:off x="5288021" y="4186726"/>
            <a:ext cx="3583003" cy="2462213"/>
          </a:xfrm>
          <a:prstGeom prst="rect">
            <a:avLst/>
          </a:prstGeom>
        </p:spPr>
        <p:txBody>
          <a:bodyPr wrap="square">
            <a:spAutoFit/>
          </a:bodyPr>
          <a:lstStyle/>
          <a:p>
            <a:pPr algn="ctr"/>
            <a:r>
              <a:rPr lang="fr-FR" sz="2800" dirty="0">
                <a:solidFill>
                  <a:srgbClr val="002060"/>
                </a:solidFill>
              </a:rPr>
              <a:t>l’être </a:t>
            </a:r>
            <a:r>
              <a:rPr lang="fr-FR" sz="2800" dirty="0" smtClean="0">
                <a:solidFill>
                  <a:srgbClr val="002060"/>
                </a:solidFill>
              </a:rPr>
              <a:t>humain</a:t>
            </a:r>
          </a:p>
          <a:p>
            <a:pPr algn="ctr"/>
            <a:endParaRPr lang="fr-FR" dirty="0" smtClean="0">
              <a:solidFill>
                <a:srgbClr val="002060"/>
              </a:solidFill>
            </a:endParaRPr>
          </a:p>
          <a:p>
            <a:pPr marL="285750" indent="-285750">
              <a:buFont typeface="Arial" pitchFamily="34" charset="0"/>
              <a:buChar char="•"/>
            </a:pPr>
            <a:r>
              <a:rPr lang="fr-FR" dirty="0" smtClean="0">
                <a:solidFill>
                  <a:srgbClr val="002060"/>
                </a:solidFill>
              </a:rPr>
              <a:t>Désaxé</a:t>
            </a:r>
          </a:p>
          <a:p>
            <a:pPr marL="285750" indent="-285750">
              <a:buFont typeface="Arial" pitchFamily="34" charset="0"/>
              <a:buChar char="•"/>
            </a:pPr>
            <a:r>
              <a:rPr lang="fr-FR" dirty="0" smtClean="0">
                <a:solidFill>
                  <a:srgbClr val="002060"/>
                </a:solidFill>
              </a:rPr>
              <a:t>déplacé</a:t>
            </a:r>
          </a:p>
          <a:p>
            <a:pPr marL="285750" indent="-285750">
              <a:buFont typeface="Arial" pitchFamily="34" charset="0"/>
              <a:buChar char="•"/>
            </a:pPr>
            <a:r>
              <a:rPr lang="fr-FR" dirty="0">
                <a:solidFill>
                  <a:srgbClr val="002060"/>
                </a:solidFill>
              </a:rPr>
              <a:t>d</a:t>
            </a:r>
            <a:r>
              <a:rPr lang="fr-FR" dirty="0" smtClean="0">
                <a:solidFill>
                  <a:srgbClr val="002060"/>
                </a:solidFill>
              </a:rPr>
              <a:t>éphasé</a:t>
            </a:r>
            <a:endParaRPr lang="fr-FR" dirty="0">
              <a:solidFill>
                <a:srgbClr val="002060"/>
              </a:solidFill>
            </a:endParaRPr>
          </a:p>
          <a:p>
            <a:pPr marL="285750" indent="-285750">
              <a:buFont typeface="Arial" pitchFamily="34" charset="0"/>
              <a:buChar char="•"/>
            </a:pPr>
            <a:r>
              <a:rPr lang="fr-FR" dirty="0" smtClean="0">
                <a:solidFill>
                  <a:srgbClr val="002060"/>
                </a:solidFill>
              </a:rPr>
              <a:t>Tourne de travers</a:t>
            </a:r>
          </a:p>
          <a:p>
            <a:pPr marL="285750" indent="-285750">
              <a:buFont typeface="Arial" pitchFamily="34" charset="0"/>
              <a:buChar char="•"/>
            </a:pPr>
            <a:r>
              <a:rPr lang="fr-FR" dirty="0" smtClean="0">
                <a:solidFill>
                  <a:srgbClr val="002060"/>
                </a:solidFill>
              </a:rPr>
              <a:t>Vit et agit de travers</a:t>
            </a:r>
          </a:p>
          <a:p>
            <a:pPr marL="285750" indent="-285750">
              <a:buFont typeface="Arial" pitchFamily="34" charset="0"/>
              <a:buChar char="•"/>
            </a:pPr>
            <a:r>
              <a:rPr lang="fr-FR" dirty="0" smtClean="0">
                <a:solidFill>
                  <a:srgbClr val="002060"/>
                </a:solidFill>
              </a:rPr>
              <a:t>Pense et parle de travers </a:t>
            </a:r>
          </a:p>
        </p:txBody>
      </p:sp>
      <p:sp>
        <p:nvSpPr>
          <p:cNvPr id="5" name="Rectangle 4"/>
          <p:cNvSpPr/>
          <p:nvPr/>
        </p:nvSpPr>
        <p:spPr>
          <a:xfrm>
            <a:off x="5328206" y="1983292"/>
            <a:ext cx="3772443" cy="2031325"/>
          </a:xfrm>
          <a:prstGeom prst="rect">
            <a:avLst/>
          </a:prstGeom>
        </p:spPr>
        <p:txBody>
          <a:bodyPr wrap="none">
            <a:spAutoFit/>
          </a:bodyPr>
          <a:lstStyle/>
          <a:p>
            <a:pPr algn="ctr"/>
            <a:r>
              <a:rPr lang="fr-FR" dirty="0">
                <a:solidFill>
                  <a:srgbClr val="002060"/>
                </a:solidFill>
              </a:rPr>
              <a:t>Discours </a:t>
            </a:r>
            <a:r>
              <a:rPr lang="fr-FR" dirty="0" smtClean="0">
                <a:solidFill>
                  <a:srgbClr val="002060"/>
                </a:solidFill>
              </a:rPr>
              <a:t>messianique</a:t>
            </a:r>
          </a:p>
          <a:p>
            <a:pPr algn="ctr"/>
            <a:r>
              <a:rPr lang="fr-FR" dirty="0" smtClean="0">
                <a:solidFill>
                  <a:srgbClr val="002060"/>
                </a:solidFill>
              </a:rPr>
              <a:t>Action du Dieu unique dans l’Histoire</a:t>
            </a:r>
          </a:p>
          <a:p>
            <a:pPr algn="ctr"/>
            <a:r>
              <a:rPr lang="fr-FR" dirty="0" smtClean="0">
                <a:solidFill>
                  <a:srgbClr val="002060"/>
                </a:solidFill>
              </a:rPr>
              <a:t>Eschatologie (fin des temps)</a:t>
            </a:r>
          </a:p>
          <a:p>
            <a:pPr algn="ctr"/>
            <a:r>
              <a:rPr lang="fr-FR" dirty="0" smtClean="0">
                <a:solidFill>
                  <a:srgbClr val="002060"/>
                </a:solidFill>
              </a:rPr>
              <a:t>Age d’or</a:t>
            </a:r>
          </a:p>
          <a:p>
            <a:pPr algn="ctr"/>
            <a:r>
              <a:rPr lang="fr-FR" dirty="0" smtClean="0">
                <a:solidFill>
                  <a:srgbClr val="002060"/>
                </a:solidFill>
              </a:rPr>
              <a:t>Eradication du mal (péché)</a:t>
            </a:r>
          </a:p>
          <a:p>
            <a:pPr algn="ctr"/>
            <a:r>
              <a:rPr lang="fr-FR" dirty="0" smtClean="0">
                <a:solidFill>
                  <a:srgbClr val="002060"/>
                </a:solidFill>
              </a:rPr>
              <a:t>Peuple élu et universalisme</a:t>
            </a:r>
          </a:p>
          <a:p>
            <a:pPr algn="ctr"/>
            <a:r>
              <a:rPr lang="fr-FR" dirty="0" smtClean="0">
                <a:solidFill>
                  <a:srgbClr val="002060"/>
                </a:solidFill>
              </a:rPr>
              <a:t>Prophètes et Messie </a:t>
            </a:r>
            <a:endParaRPr lang="fr-FR" dirty="0">
              <a:solidFill>
                <a:srgbClr val="002060"/>
              </a:solidFill>
            </a:endParaRPr>
          </a:p>
        </p:txBody>
      </p:sp>
    </p:spTree>
    <p:extLst>
      <p:ext uri="{BB962C8B-B14F-4D97-AF65-F5344CB8AC3E}">
        <p14:creationId xmlns:p14="http://schemas.microsoft.com/office/powerpoint/2010/main" val="2482261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7"/>
          <p:cNvGraphicFramePr>
            <a:graphicFrameLocks/>
          </p:cNvGraphicFramePr>
          <p:nvPr>
            <p:extLst>
              <p:ext uri="{D42A27DB-BD31-4B8C-83A1-F6EECF244321}">
                <p14:modId xmlns:p14="http://schemas.microsoft.com/office/powerpoint/2010/main" val="299561714"/>
              </p:ext>
            </p:extLst>
          </p:nvPr>
        </p:nvGraphicFramePr>
        <p:xfrm>
          <a:off x="-494920" y="3573016"/>
          <a:ext cx="4703843" cy="32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Ellipse 8"/>
          <p:cNvSpPr/>
          <p:nvPr/>
        </p:nvSpPr>
        <p:spPr>
          <a:xfrm>
            <a:off x="175122" y="601562"/>
            <a:ext cx="3050637" cy="2947200"/>
          </a:xfrm>
          <a:prstGeom prst="ellipse">
            <a:avLst/>
          </a:prstGeom>
        </p:spPr>
        <p:style>
          <a:lnRef idx="1">
            <a:schemeClr val="accent5"/>
          </a:lnRef>
          <a:fillRef idx="2">
            <a:schemeClr val="accent5"/>
          </a:fillRef>
          <a:effectRef idx="1">
            <a:schemeClr val="accent5"/>
          </a:effectRef>
          <a:fontRef idx="minor">
            <a:schemeClr val="dk1"/>
          </a:fontRef>
        </p:style>
      </p:sp>
      <p:sp>
        <p:nvSpPr>
          <p:cNvPr id="10" name="Rectangle 9"/>
          <p:cNvSpPr/>
          <p:nvPr/>
        </p:nvSpPr>
        <p:spPr>
          <a:xfrm>
            <a:off x="1283499" y="5104629"/>
            <a:ext cx="833883" cy="369332"/>
          </a:xfrm>
          <a:prstGeom prst="rect">
            <a:avLst/>
          </a:prstGeom>
        </p:spPr>
        <p:txBody>
          <a:bodyPr wrap="none">
            <a:spAutoFit/>
          </a:bodyPr>
          <a:lstStyle/>
          <a:p>
            <a:pPr lvl="0" algn="ctr"/>
            <a:r>
              <a:rPr lang="fr-FR" dirty="0" smtClean="0">
                <a:solidFill>
                  <a:schemeClr val="bg1"/>
                </a:solidFill>
                <a:latin typeface="+mj-lt"/>
              </a:rPr>
              <a:t>Mal Social</a:t>
            </a:r>
          </a:p>
        </p:txBody>
      </p:sp>
      <p:sp>
        <p:nvSpPr>
          <p:cNvPr id="11" name="Rectangle 10"/>
          <p:cNvSpPr/>
          <p:nvPr/>
        </p:nvSpPr>
        <p:spPr>
          <a:xfrm>
            <a:off x="670128" y="1890496"/>
            <a:ext cx="2113930" cy="369332"/>
          </a:xfrm>
          <a:prstGeom prst="rect">
            <a:avLst/>
          </a:prstGeom>
        </p:spPr>
        <p:txBody>
          <a:bodyPr wrap="square">
            <a:spAutoFit/>
          </a:bodyPr>
          <a:lstStyle/>
          <a:p>
            <a:pPr lvl="0" algn="ctr" defTabSz="711200">
              <a:lnSpc>
                <a:spcPct val="90000"/>
              </a:lnSpc>
              <a:spcBef>
                <a:spcPct val="0"/>
              </a:spcBef>
              <a:spcAft>
                <a:spcPct val="35000"/>
              </a:spcAft>
            </a:pPr>
            <a:r>
              <a:rPr lang="fr-FR" sz="2000" b="1" dirty="0" smtClean="0">
                <a:solidFill>
                  <a:srgbClr val="002060"/>
                </a:solidFill>
                <a:latin typeface="+mj-lt"/>
              </a:rPr>
              <a:t>Environnement sain</a:t>
            </a:r>
          </a:p>
        </p:txBody>
      </p:sp>
      <p:grpSp>
        <p:nvGrpSpPr>
          <p:cNvPr id="12" name="Groupe 11"/>
          <p:cNvGrpSpPr/>
          <p:nvPr/>
        </p:nvGrpSpPr>
        <p:grpSpPr>
          <a:xfrm>
            <a:off x="1196390" y="3098617"/>
            <a:ext cx="1008101" cy="915557"/>
            <a:chOff x="3610749" y="2088228"/>
            <a:chExt cx="1008101" cy="915557"/>
          </a:xfrm>
        </p:grpSpPr>
        <p:sp>
          <p:nvSpPr>
            <p:cNvPr id="13" name="Ellipse 12"/>
            <p:cNvSpPr/>
            <p:nvPr/>
          </p:nvSpPr>
          <p:spPr>
            <a:xfrm>
              <a:off x="3610749" y="2088228"/>
              <a:ext cx="1008101" cy="915557"/>
            </a:xfrm>
            <a:prstGeom prst="ellipse">
              <a:avLst/>
            </a:prstGeom>
          </p:spPr>
          <p:style>
            <a:lnRef idx="0">
              <a:schemeClr val="accent1"/>
            </a:lnRef>
            <a:fillRef idx="3">
              <a:schemeClr val="accent1"/>
            </a:fillRef>
            <a:effectRef idx="3">
              <a:schemeClr val="accent1"/>
            </a:effectRef>
            <a:fontRef idx="minor">
              <a:schemeClr val="lt1"/>
            </a:fontRef>
          </p:style>
        </p:sp>
        <p:sp>
          <p:nvSpPr>
            <p:cNvPr id="14" name="Ellipse 4"/>
            <p:cNvSpPr/>
            <p:nvPr/>
          </p:nvSpPr>
          <p:spPr>
            <a:xfrm>
              <a:off x="3610749" y="2107632"/>
              <a:ext cx="1008099" cy="868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conscience</a:t>
              </a:r>
            </a:p>
            <a:p>
              <a:pPr lvl="0" algn="ctr" defTabSz="711200">
                <a:lnSpc>
                  <a:spcPct val="90000"/>
                </a:lnSpc>
                <a:spcBef>
                  <a:spcPct val="0"/>
                </a:spcBef>
                <a:spcAft>
                  <a:spcPct val="35000"/>
                </a:spcAft>
              </a:pPr>
              <a:r>
                <a:rPr lang="fr-FR" sz="1400" kern="1200" dirty="0" smtClean="0">
                  <a:latin typeface="+mj-lt"/>
                </a:rPr>
                <a:t>Nouvel homme</a:t>
              </a:r>
              <a:endParaRPr lang="fr-FR" sz="1400" kern="1200" dirty="0">
                <a:latin typeface="+mj-lt"/>
              </a:endParaRPr>
            </a:p>
          </p:txBody>
        </p:sp>
      </p:grpSp>
      <p:sp>
        <p:nvSpPr>
          <p:cNvPr id="21" name="Rectangle 20"/>
          <p:cNvSpPr/>
          <p:nvPr/>
        </p:nvSpPr>
        <p:spPr>
          <a:xfrm>
            <a:off x="3157098" y="4052952"/>
            <a:ext cx="2808313"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latin typeface="+mj-lt"/>
              </a:rPr>
              <a:t>Révolution violente (désespoir universel)</a:t>
            </a:r>
          </a:p>
          <a:p>
            <a:r>
              <a:rPr lang="fr-FR" dirty="0" smtClean="0">
                <a:latin typeface="+mj-lt"/>
              </a:rPr>
              <a:t>Racine du problème : </a:t>
            </a:r>
          </a:p>
          <a:p>
            <a:r>
              <a:rPr lang="fr-FR" dirty="0" smtClean="0">
                <a:latin typeface="+mj-lt"/>
              </a:rPr>
              <a:t>propriété privée - Dieu</a:t>
            </a:r>
          </a:p>
          <a:p>
            <a:pPr marL="285750" indent="-285750">
              <a:buFont typeface="Arial" pitchFamily="34" charset="0"/>
              <a:buChar char="•"/>
            </a:pPr>
            <a:r>
              <a:rPr lang="fr-FR" dirty="0" smtClean="0">
                <a:latin typeface="+mj-lt"/>
              </a:rPr>
              <a:t>Blasphème</a:t>
            </a:r>
          </a:p>
          <a:p>
            <a:pPr marL="285750" indent="-285750">
              <a:buFont typeface="Arial" pitchFamily="34" charset="0"/>
              <a:buChar char="•"/>
            </a:pPr>
            <a:r>
              <a:rPr lang="fr-FR" dirty="0" smtClean="0">
                <a:latin typeface="+mj-lt"/>
              </a:rPr>
              <a:t>Rébellion</a:t>
            </a:r>
          </a:p>
          <a:p>
            <a:pPr marL="285750" indent="-285750">
              <a:buFont typeface="Arial" pitchFamily="34" charset="0"/>
              <a:buChar char="•"/>
            </a:pPr>
            <a:r>
              <a:rPr lang="fr-FR" dirty="0" smtClean="0">
                <a:latin typeface="+mj-lt"/>
              </a:rPr>
              <a:t>Accusation</a:t>
            </a:r>
          </a:p>
          <a:p>
            <a:pPr marL="285750" indent="-285750">
              <a:buFont typeface="Arial" pitchFamily="34" charset="0"/>
              <a:buChar char="•"/>
            </a:pPr>
            <a:r>
              <a:rPr lang="fr-FR" dirty="0" smtClean="0">
                <a:latin typeface="+mj-lt"/>
              </a:rPr>
              <a:t>Violence</a:t>
            </a:r>
          </a:p>
          <a:p>
            <a:pPr marL="285750" indent="-285750">
              <a:buFont typeface="Arial" pitchFamily="34" charset="0"/>
              <a:buChar char="•"/>
            </a:pPr>
            <a:r>
              <a:rPr lang="fr-FR" dirty="0" smtClean="0">
                <a:latin typeface="+mj-lt"/>
              </a:rPr>
              <a:t>Faire payer les riches, l’Etat </a:t>
            </a:r>
            <a:endParaRPr lang="fr-FR" dirty="0"/>
          </a:p>
        </p:txBody>
      </p:sp>
      <p:cxnSp>
        <p:nvCxnSpPr>
          <p:cNvPr id="22" name="Connecteur droit avec flèche 21"/>
          <p:cNvCxnSpPr/>
          <p:nvPr/>
        </p:nvCxnSpPr>
        <p:spPr>
          <a:xfrm flipV="1">
            <a:off x="1727093" y="4725144"/>
            <a:ext cx="0" cy="112830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Rectangle 22"/>
          <p:cNvSpPr/>
          <p:nvPr/>
        </p:nvSpPr>
        <p:spPr>
          <a:xfrm>
            <a:off x="6084168" y="4052952"/>
            <a:ext cx="3059832" cy="2308324"/>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dirty="0" smtClean="0">
                <a:latin typeface="+mj-lt"/>
              </a:rPr>
              <a:t>Révolution non violente (espoir d’opprimé)</a:t>
            </a:r>
          </a:p>
          <a:p>
            <a:r>
              <a:rPr lang="fr-FR" dirty="0" smtClean="0">
                <a:latin typeface="+mj-lt"/>
              </a:rPr>
              <a:t>Racine du problème : </a:t>
            </a:r>
          </a:p>
          <a:p>
            <a:r>
              <a:rPr lang="fr-FR" dirty="0" smtClean="0">
                <a:latin typeface="+mj-lt"/>
              </a:rPr>
              <a:t>Injustice politique et sociale</a:t>
            </a:r>
          </a:p>
          <a:p>
            <a:pPr marL="285750" indent="-285750">
              <a:buFont typeface="Arial" pitchFamily="34" charset="0"/>
              <a:buChar char="•"/>
            </a:pPr>
            <a:r>
              <a:rPr lang="fr-FR" dirty="0" smtClean="0">
                <a:latin typeface="+mj-lt"/>
              </a:rPr>
              <a:t>Désobéissance civile</a:t>
            </a:r>
          </a:p>
          <a:p>
            <a:pPr marL="285750" indent="-285750">
              <a:buFont typeface="Arial" pitchFamily="34" charset="0"/>
              <a:buChar char="•"/>
            </a:pPr>
            <a:r>
              <a:rPr lang="fr-FR" dirty="0" smtClean="0">
                <a:latin typeface="+mj-lt"/>
              </a:rPr>
              <a:t>Boycott</a:t>
            </a:r>
          </a:p>
          <a:p>
            <a:pPr marL="285750" indent="-285750">
              <a:buFont typeface="Arial" pitchFamily="34" charset="0"/>
              <a:buChar char="•"/>
            </a:pPr>
            <a:r>
              <a:rPr lang="fr-FR" dirty="0" smtClean="0">
                <a:latin typeface="+mj-lt"/>
              </a:rPr>
              <a:t>Résistance passive</a:t>
            </a:r>
          </a:p>
          <a:p>
            <a:pPr marL="285750" indent="-285750">
              <a:buFont typeface="Arial" pitchFamily="34" charset="0"/>
              <a:buChar char="•"/>
            </a:pPr>
            <a:r>
              <a:rPr lang="fr-FR" dirty="0" smtClean="0">
                <a:latin typeface="+mj-lt"/>
              </a:rPr>
              <a:t>Satyagraha</a:t>
            </a:r>
          </a:p>
          <a:p>
            <a:pPr marL="285750" indent="-285750">
              <a:buFont typeface="Arial" pitchFamily="34" charset="0"/>
              <a:buChar char="•"/>
            </a:pPr>
            <a:r>
              <a:rPr lang="fr-FR" dirty="0" smtClean="0">
                <a:latin typeface="+mj-lt"/>
              </a:rPr>
              <a:t>Faire payer l’Ego</a:t>
            </a:r>
            <a:endParaRPr lang="fr-FR" dirty="0"/>
          </a:p>
        </p:txBody>
      </p:sp>
      <p:sp>
        <p:nvSpPr>
          <p:cNvPr id="26" name="Rectangle 25"/>
          <p:cNvSpPr/>
          <p:nvPr/>
        </p:nvSpPr>
        <p:spPr>
          <a:xfrm>
            <a:off x="3157098" y="628612"/>
            <a:ext cx="3334560" cy="252376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dirty="0" smtClean="0">
                <a:latin typeface="+mj-lt"/>
              </a:rPr>
              <a:t>Rééducation des masses</a:t>
            </a:r>
          </a:p>
          <a:p>
            <a:pPr algn="ctr"/>
            <a:r>
              <a:rPr lang="fr-FR" b="1" dirty="0" smtClean="0">
                <a:latin typeface="+mj-lt"/>
              </a:rPr>
              <a:t>Langage et action révolutionnaires</a:t>
            </a:r>
          </a:p>
          <a:p>
            <a:pPr algn="ctr"/>
            <a:r>
              <a:rPr lang="fr-FR" sz="2000" b="1" dirty="0" smtClean="0">
                <a:latin typeface="+mj-lt"/>
              </a:rPr>
              <a:t>Autocritique permanente</a:t>
            </a:r>
          </a:p>
          <a:p>
            <a:pPr algn="ctr"/>
            <a:r>
              <a:rPr lang="fr-FR" sz="2000" b="1" dirty="0" smtClean="0">
                <a:latin typeface="+mj-lt"/>
              </a:rPr>
              <a:t>Châtiment définitif &amp; élimination</a:t>
            </a:r>
          </a:p>
          <a:p>
            <a:pPr algn="ctr"/>
            <a:r>
              <a:rPr lang="fr-FR" sz="2000" b="1" dirty="0" smtClean="0">
                <a:latin typeface="+mj-lt"/>
              </a:rPr>
              <a:t>des ennemis de classe</a:t>
            </a:r>
          </a:p>
          <a:p>
            <a:pPr algn="ctr"/>
            <a:r>
              <a:rPr lang="fr-FR" sz="2000" b="1" dirty="0" smtClean="0">
                <a:latin typeface="+mj-lt"/>
              </a:rPr>
              <a:t>Consolider et stabiliser dans un seul pays (Staline) ou alors révolution permanente et universelle </a:t>
            </a:r>
            <a:endParaRPr lang="fr-FR" dirty="0">
              <a:latin typeface="+mj-lt"/>
            </a:endParaRPr>
          </a:p>
        </p:txBody>
      </p:sp>
      <p:sp>
        <p:nvSpPr>
          <p:cNvPr id="27" name="Rectangle 26"/>
          <p:cNvSpPr/>
          <p:nvPr/>
        </p:nvSpPr>
        <p:spPr>
          <a:xfrm>
            <a:off x="3216879" y="3339720"/>
            <a:ext cx="5310621" cy="461665"/>
          </a:xfrm>
          <a:prstGeom prst="rect">
            <a:avLst/>
          </a:prstGeom>
        </p:spPr>
        <p:txBody>
          <a:bodyPr wrap="none">
            <a:spAutoFit/>
          </a:bodyPr>
          <a:lstStyle/>
          <a:p>
            <a:pPr algn="ctr"/>
            <a:r>
              <a:rPr lang="fr-FR" sz="2400" b="1" dirty="0" smtClean="0"/>
              <a:t>Rupture définitive – point de non retour</a:t>
            </a:r>
            <a:endParaRPr lang="fr-FR" sz="2400" b="1" dirty="0"/>
          </a:p>
        </p:txBody>
      </p:sp>
      <p:sp>
        <p:nvSpPr>
          <p:cNvPr id="30" name="Rectangle 29"/>
          <p:cNvSpPr/>
          <p:nvPr/>
        </p:nvSpPr>
        <p:spPr>
          <a:xfrm>
            <a:off x="987169" y="4081145"/>
            <a:ext cx="142654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solidFill>
                  <a:srgbClr val="002060"/>
                </a:solidFill>
                <a:latin typeface="+mj-lt"/>
              </a:rPr>
              <a:t>Révolution radicale</a:t>
            </a:r>
            <a:endParaRPr lang="fr-FR" dirty="0">
              <a:solidFill>
                <a:srgbClr val="002060"/>
              </a:solidFill>
              <a:latin typeface="+mj-lt"/>
            </a:endParaRPr>
          </a:p>
        </p:txBody>
      </p:sp>
    </p:spTree>
    <p:extLst>
      <p:ext uri="{BB962C8B-B14F-4D97-AF65-F5344CB8AC3E}">
        <p14:creationId xmlns:p14="http://schemas.microsoft.com/office/powerpoint/2010/main" val="1104891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Espace réservé du contenu 7"/>
          <p:cNvGraphicFramePr>
            <a:graphicFrameLocks noGrp="1"/>
          </p:cNvGraphicFramePr>
          <p:nvPr>
            <p:ph idx="4294967295"/>
            <p:extLst>
              <p:ext uri="{D42A27DB-BD31-4B8C-83A1-F6EECF244321}">
                <p14:modId xmlns:p14="http://schemas.microsoft.com/office/powerpoint/2010/main" val="3187229121"/>
              </p:ext>
            </p:extLst>
          </p:nvPr>
        </p:nvGraphicFramePr>
        <p:xfrm>
          <a:off x="0" y="3573017"/>
          <a:ext cx="6156176" cy="3284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lipse 4"/>
          <p:cNvSpPr/>
          <p:nvPr/>
        </p:nvSpPr>
        <p:spPr>
          <a:xfrm>
            <a:off x="1027768" y="3714147"/>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sz="1600" kern="1200" dirty="0" smtClean="0"/>
              <a:t>moi</a:t>
            </a:r>
            <a:endParaRPr lang="fr-FR" sz="1600" kern="1200" dirty="0"/>
          </a:p>
        </p:txBody>
      </p:sp>
      <p:sp>
        <p:nvSpPr>
          <p:cNvPr id="18" name="Ellipse 17"/>
          <p:cNvSpPr/>
          <p:nvPr/>
        </p:nvSpPr>
        <p:spPr>
          <a:xfrm>
            <a:off x="1239303" y="116632"/>
            <a:ext cx="3464540" cy="3483071"/>
          </a:xfrm>
          <a:prstGeom prst="ellipse">
            <a:avLst/>
          </a:prstGeom>
        </p:spPr>
        <p:style>
          <a:lnRef idx="1">
            <a:schemeClr val="accent5"/>
          </a:lnRef>
          <a:fillRef idx="2">
            <a:schemeClr val="accent5"/>
          </a:fillRef>
          <a:effectRef idx="1">
            <a:schemeClr val="accent5"/>
          </a:effectRef>
          <a:fontRef idx="minor">
            <a:schemeClr val="dk1"/>
          </a:fontRef>
        </p:style>
      </p:sp>
      <p:sp>
        <p:nvSpPr>
          <p:cNvPr id="20" name="Rectangle 19"/>
          <p:cNvSpPr/>
          <p:nvPr/>
        </p:nvSpPr>
        <p:spPr>
          <a:xfrm>
            <a:off x="2202866" y="4870221"/>
            <a:ext cx="1713931" cy="923330"/>
          </a:xfrm>
          <a:prstGeom prst="rect">
            <a:avLst/>
          </a:prstGeom>
        </p:spPr>
        <p:txBody>
          <a:bodyPr wrap="none">
            <a:spAutoFit/>
          </a:bodyPr>
          <a:lstStyle/>
          <a:p>
            <a:pPr lvl="0" algn="ctr"/>
            <a:r>
              <a:rPr lang="fr-FR" dirty="0" smtClean="0">
                <a:solidFill>
                  <a:schemeClr val="bg1"/>
                </a:solidFill>
                <a:latin typeface="+mj-lt"/>
              </a:rPr>
              <a:t>Environnement malsain</a:t>
            </a:r>
          </a:p>
          <a:p>
            <a:pPr lvl="0" algn="ctr"/>
            <a:r>
              <a:rPr lang="fr-FR" dirty="0" smtClean="0">
                <a:solidFill>
                  <a:schemeClr val="bg1"/>
                </a:solidFill>
                <a:latin typeface="+mj-lt"/>
              </a:rPr>
              <a:t>Faussement naturel</a:t>
            </a:r>
          </a:p>
          <a:p>
            <a:pPr lvl="0" algn="ctr"/>
            <a:r>
              <a:rPr lang="fr-FR" dirty="0" smtClean="0">
                <a:solidFill>
                  <a:schemeClr val="bg1"/>
                </a:solidFill>
                <a:latin typeface="+mj-lt"/>
              </a:rPr>
              <a:t>Maison de l’amour faux</a:t>
            </a:r>
            <a:endParaRPr lang="fr-FR" dirty="0">
              <a:solidFill>
                <a:schemeClr val="bg1"/>
              </a:solidFill>
              <a:latin typeface="+mj-lt"/>
            </a:endParaRPr>
          </a:p>
        </p:txBody>
      </p:sp>
      <p:sp>
        <p:nvSpPr>
          <p:cNvPr id="21" name="Rectangle 20"/>
          <p:cNvSpPr/>
          <p:nvPr/>
        </p:nvSpPr>
        <p:spPr>
          <a:xfrm>
            <a:off x="1845230" y="2054971"/>
            <a:ext cx="2382894" cy="687881"/>
          </a:xfrm>
          <a:prstGeom prst="rect">
            <a:avLst/>
          </a:prstGeom>
        </p:spPr>
        <p:txBody>
          <a:bodyPr wrap="square">
            <a:spAutoFit/>
          </a:bodyPr>
          <a:lstStyle/>
          <a:p>
            <a:pPr lvl="0" algn="ctr" defTabSz="711200">
              <a:lnSpc>
                <a:spcPct val="90000"/>
              </a:lnSpc>
              <a:spcBef>
                <a:spcPct val="0"/>
              </a:spcBef>
              <a:spcAft>
                <a:spcPct val="35000"/>
              </a:spcAft>
            </a:pPr>
            <a:r>
              <a:rPr lang="fr-FR" b="1" dirty="0" smtClean="0">
                <a:solidFill>
                  <a:srgbClr val="002060"/>
                </a:solidFill>
                <a:latin typeface="+mj-lt"/>
              </a:rPr>
              <a:t>Environnement sain</a:t>
            </a:r>
          </a:p>
          <a:p>
            <a:pPr lvl="0" algn="ctr" defTabSz="711200">
              <a:lnSpc>
                <a:spcPct val="90000"/>
              </a:lnSpc>
              <a:spcBef>
                <a:spcPct val="0"/>
              </a:spcBef>
              <a:spcAft>
                <a:spcPct val="35000"/>
              </a:spcAft>
            </a:pPr>
            <a:r>
              <a:rPr lang="fr-FR" b="1" dirty="0" smtClean="0">
                <a:solidFill>
                  <a:srgbClr val="002060"/>
                </a:solidFill>
                <a:latin typeface="+mj-lt"/>
              </a:rPr>
              <a:t>(maison de l’amour vrai</a:t>
            </a:r>
            <a:endParaRPr lang="fr-FR" b="1" dirty="0">
              <a:solidFill>
                <a:srgbClr val="002060"/>
              </a:solidFill>
              <a:latin typeface="+mj-lt"/>
            </a:endParaRPr>
          </a:p>
        </p:txBody>
      </p:sp>
      <p:grpSp>
        <p:nvGrpSpPr>
          <p:cNvPr id="22" name="Groupe 21"/>
          <p:cNvGrpSpPr/>
          <p:nvPr/>
        </p:nvGrpSpPr>
        <p:grpSpPr>
          <a:xfrm>
            <a:off x="2550789" y="3126030"/>
            <a:ext cx="1008101" cy="915557"/>
            <a:chOff x="3610749" y="2088228"/>
            <a:chExt cx="1008101" cy="915557"/>
          </a:xfrm>
        </p:grpSpPr>
        <p:sp>
          <p:nvSpPr>
            <p:cNvPr id="23" name="Ellipse 22"/>
            <p:cNvSpPr/>
            <p:nvPr/>
          </p:nvSpPr>
          <p:spPr>
            <a:xfrm>
              <a:off x="3610749" y="2088228"/>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24" name="Ellipse 4"/>
            <p:cNvSpPr/>
            <p:nvPr/>
          </p:nvSpPr>
          <p:spPr>
            <a:xfrm>
              <a:off x="3610749" y="2107632"/>
              <a:ext cx="1008099" cy="8687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conscience</a:t>
              </a:r>
            </a:p>
            <a:p>
              <a:pPr lvl="0" algn="ctr" defTabSz="711200">
                <a:lnSpc>
                  <a:spcPct val="90000"/>
                </a:lnSpc>
                <a:spcBef>
                  <a:spcPct val="0"/>
                </a:spcBef>
                <a:spcAft>
                  <a:spcPct val="35000"/>
                </a:spcAft>
              </a:pPr>
              <a:r>
                <a:rPr lang="fr-FR" sz="1400" kern="1200" dirty="0" smtClean="0">
                  <a:latin typeface="+mj-lt"/>
                </a:rPr>
                <a:t>Nouvel homme</a:t>
              </a:r>
              <a:endParaRPr lang="fr-FR" sz="1400" kern="1200" dirty="0">
                <a:latin typeface="+mj-lt"/>
              </a:endParaRPr>
            </a:p>
          </p:txBody>
        </p:sp>
      </p:grpSp>
      <p:grpSp>
        <p:nvGrpSpPr>
          <p:cNvPr id="25" name="Groupe 24"/>
          <p:cNvGrpSpPr/>
          <p:nvPr/>
        </p:nvGrpSpPr>
        <p:grpSpPr>
          <a:xfrm>
            <a:off x="2551931" y="1045300"/>
            <a:ext cx="1008101" cy="915557"/>
            <a:chOff x="3610749" y="1951359"/>
            <a:chExt cx="1008101" cy="915557"/>
          </a:xfrm>
        </p:grpSpPr>
        <p:sp>
          <p:nvSpPr>
            <p:cNvPr id="26" name="Ellipse 25"/>
            <p:cNvSpPr/>
            <p:nvPr/>
          </p:nvSpPr>
          <p:spPr>
            <a:xfrm>
              <a:off x="3610749" y="1951359"/>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27" name="Ellipse 4"/>
            <p:cNvSpPr/>
            <p:nvPr/>
          </p:nvSpPr>
          <p:spPr>
            <a:xfrm>
              <a:off x="3758382" y="2180248"/>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parole</a:t>
              </a:r>
              <a:endParaRPr lang="fr-FR" kern="1200" dirty="0">
                <a:latin typeface="+mj-lt"/>
              </a:endParaRPr>
            </a:p>
          </p:txBody>
        </p:sp>
      </p:grpSp>
      <p:sp>
        <p:nvSpPr>
          <p:cNvPr id="28" name="Rectangle 27"/>
          <p:cNvSpPr/>
          <p:nvPr/>
        </p:nvSpPr>
        <p:spPr>
          <a:xfrm>
            <a:off x="4026" y="3943035"/>
            <a:ext cx="158417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fr-FR" sz="2000" dirty="0" smtClean="0">
                <a:solidFill>
                  <a:schemeClr val="bg1"/>
                </a:solidFill>
                <a:latin typeface="+mj-lt"/>
              </a:rPr>
              <a:t>Faux parents</a:t>
            </a:r>
          </a:p>
          <a:p>
            <a:pPr lvl="0" algn="ctr"/>
            <a:r>
              <a:rPr lang="fr-FR" sz="2000" dirty="0" smtClean="0">
                <a:solidFill>
                  <a:schemeClr val="bg1"/>
                </a:solidFill>
                <a:latin typeface="+mj-lt"/>
              </a:rPr>
              <a:t>Faux guides</a:t>
            </a:r>
          </a:p>
          <a:p>
            <a:pPr lvl="0" algn="ctr"/>
            <a:r>
              <a:rPr lang="fr-FR" sz="2000" dirty="0" smtClean="0">
                <a:solidFill>
                  <a:schemeClr val="bg1"/>
                </a:solidFill>
                <a:latin typeface="+mj-lt"/>
              </a:rPr>
              <a:t>Faux maîtres</a:t>
            </a:r>
            <a:endParaRPr lang="fr-FR" sz="2000" dirty="0">
              <a:solidFill>
                <a:schemeClr val="bg1"/>
              </a:solidFill>
              <a:latin typeface="+mj-lt"/>
            </a:endParaRPr>
          </a:p>
        </p:txBody>
      </p:sp>
      <p:sp>
        <p:nvSpPr>
          <p:cNvPr id="29" name="Rectangle 28"/>
          <p:cNvSpPr/>
          <p:nvPr/>
        </p:nvSpPr>
        <p:spPr>
          <a:xfrm>
            <a:off x="6152" y="5331886"/>
            <a:ext cx="1584177" cy="132343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lvl="0" algn="ctr"/>
            <a:r>
              <a:rPr lang="fr-FR" sz="2000" dirty="0" smtClean="0">
                <a:solidFill>
                  <a:schemeClr val="bg1"/>
                </a:solidFill>
                <a:latin typeface="+mj-lt"/>
              </a:rPr>
              <a:t>Amour faux</a:t>
            </a:r>
          </a:p>
          <a:p>
            <a:pPr lvl="0" algn="ctr"/>
            <a:r>
              <a:rPr lang="fr-FR" sz="2000" dirty="0" smtClean="0">
                <a:solidFill>
                  <a:schemeClr val="bg1"/>
                </a:solidFill>
                <a:latin typeface="+mj-lt"/>
              </a:rPr>
              <a:t>Vie fausse</a:t>
            </a:r>
          </a:p>
          <a:p>
            <a:pPr lvl="0" algn="ctr"/>
            <a:r>
              <a:rPr lang="fr-FR" sz="2000" dirty="0" smtClean="0">
                <a:solidFill>
                  <a:schemeClr val="bg1"/>
                </a:solidFill>
                <a:latin typeface="+mj-lt"/>
              </a:rPr>
              <a:t>Faux lignage</a:t>
            </a:r>
          </a:p>
          <a:p>
            <a:pPr lvl="0" algn="ctr"/>
            <a:r>
              <a:rPr lang="fr-FR" sz="2000" dirty="0" smtClean="0">
                <a:solidFill>
                  <a:schemeClr val="bg1"/>
                </a:solidFill>
                <a:latin typeface="+mj-lt"/>
              </a:rPr>
              <a:t>Conscience fausse</a:t>
            </a:r>
            <a:endParaRPr lang="fr-FR" sz="2000" dirty="0">
              <a:solidFill>
                <a:schemeClr val="bg1"/>
              </a:solidFill>
              <a:latin typeface="+mj-lt"/>
            </a:endParaRPr>
          </a:p>
        </p:txBody>
      </p:sp>
      <p:sp>
        <p:nvSpPr>
          <p:cNvPr id="30" name="Rectangle 29"/>
          <p:cNvSpPr/>
          <p:nvPr/>
        </p:nvSpPr>
        <p:spPr>
          <a:xfrm>
            <a:off x="7459644" y="4237163"/>
            <a:ext cx="1684355" cy="258532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dirty="0">
                <a:latin typeface="+mj-lt"/>
              </a:rPr>
              <a:t>Révolution par </a:t>
            </a:r>
            <a:r>
              <a:rPr lang="fr-FR" dirty="0" smtClean="0">
                <a:latin typeface="+mj-lt"/>
              </a:rPr>
              <a:t>l’indemnité (espoir universel)</a:t>
            </a:r>
          </a:p>
          <a:p>
            <a:r>
              <a:rPr lang="fr-FR" dirty="0" smtClean="0">
                <a:latin typeface="+mj-lt"/>
              </a:rPr>
              <a:t>Racine du problème : amour faux – le mal</a:t>
            </a:r>
          </a:p>
          <a:p>
            <a:r>
              <a:rPr lang="fr-FR" dirty="0" smtClean="0">
                <a:latin typeface="+mj-lt"/>
              </a:rPr>
              <a:t>(ascèse, abnégation, exode, détachement)</a:t>
            </a:r>
          </a:p>
          <a:p>
            <a:r>
              <a:rPr lang="fr-FR" dirty="0" smtClean="0">
                <a:latin typeface="+mj-lt"/>
              </a:rPr>
              <a:t>Être dans ce monde sans être de ce monde</a:t>
            </a:r>
            <a:endParaRPr lang="fr-FR" dirty="0">
              <a:latin typeface="+mj-lt"/>
            </a:endParaRPr>
          </a:p>
        </p:txBody>
      </p:sp>
      <p:sp>
        <p:nvSpPr>
          <p:cNvPr id="31" name="Rectangle 30"/>
          <p:cNvSpPr/>
          <p:nvPr/>
        </p:nvSpPr>
        <p:spPr>
          <a:xfrm>
            <a:off x="4067944" y="4237619"/>
            <a:ext cx="1673856" cy="2308324"/>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latin typeface="+mj-lt"/>
              </a:rPr>
              <a:t>Révolution violente</a:t>
            </a:r>
          </a:p>
          <a:p>
            <a:r>
              <a:rPr lang="fr-FR" dirty="0" smtClean="0">
                <a:latin typeface="+mj-lt"/>
              </a:rPr>
              <a:t>(désespoir universel)</a:t>
            </a:r>
          </a:p>
          <a:p>
            <a:r>
              <a:rPr lang="fr-FR" dirty="0" smtClean="0">
                <a:latin typeface="+mj-lt"/>
              </a:rPr>
              <a:t>Racine du problème : </a:t>
            </a:r>
          </a:p>
          <a:p>
            <a:r>
              <a:rPr lang="fr-FR" dirty="0" smtClean="0">
                <a:latin typeface="+mj-lt"/>
              </a:rPr>
              <a:t>propriété privée - Dieu</a:t>
            </a:r>
          </a:p>
          <a:p>
            <a:r>
              <a:rPr lang="fr-FR" dirty="0" smtClean="0">
                <a:latin typeface="+mj-lt"/>
              </a:rPr>
              <a:t>Blasphème</a:t>
            </a:r>
          </a:p>
          <a:p>
            <a:r>
              <a:rPr lang="fr-FR" dirty="0" smtClean="0">
                <a:latin typeface="+mj-lt"/>
              </a:rPr>
              <a:t>Rébellion</a:t>
            </a:r>
          </a:p>
          <a:p>
            <a:r>
              <a:rPr lang="fr-FR" dirty="0" smtClean="0">
                <a:latin typeface="+mj-lt"/>
              </a:rPr>
              <a:t>Accusation</a:t>
            </a:r>
          </a:p>
          <a:p>
            <a:r>
              <a:rPr lang="fr-FR" dirty="0" smtClean="0">
                <a:latin typeface="+mj-lt"/>
              </a:rPr>
              <a:t>Violence</a:t>
            </a:r>
            <a:endParaRPr lang="fr-FR" dirty="0"/>
          </a:p>
        </p:txBody>
      </p:sp>
      <p:cxnSp>
        <p:nvCxnSpPr>
          <p:cNvPr id="35" name="Connecteur droit avec flèche 34"/>
          <p:cNvCxnSpPr/>
          <p:nvPr/>
        </p:nvCxnSpPr>
        <p:spPr>
          <a:xfrm flipV="1">
            <a:off x="3002255" y="4026064"/>
            <a:ext cx="0" cy="93263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8" name="Rectangle 37"/>
          <p:cNvSpPr/>
          <p:nvPr/>
        </p:nvSpPr>
        <p:spPr>
          <a:xfrm>
            <a:off x="5741354" y="4256188"/>
            <a:ext cx="1718291" cy="2585323"/>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smtClean="0">
                <a:latin typeface="+mj-lt"/>
              </a:rPr>
              <a:t>Révolution non violente</a:t>
            </a:r>
          </a:p>
          <a:p>
            <a:r>
              <a:rPr lang="fr-FR" dirty="0" smtClean="0">
                <a:latin typeface="+mj-lt"/>
              </a:rPr>
              <a:t>(espoir d’opprimé)</a:t>
            </a:r>
          </a:p>
          <a:p>
            <a:r>
              <a:rPr lang="fr-FR" dirty="0" smtClean="0">
                <a:latin typeface="+mj-lt"/>
              </a:rPr>
              <a:t>Racine du problème : </a:t>
            </a:r>
          </a:p>
          <a:p>
            <a:r>
              <a:rPr lang="fr-FR" dirty="0" smtClean="0">
                <a:latin typeface="+mj-lt"/>
              </a:rPr>
              <a:t>Injustice politique </a:t>
            </a:r>
          </a:p>
          <a:p>
            <a:r>
              <a:rPr lang="fr-FR" dirty="0" smtClean="0">
                <a:latin typeface="+mj-lt"/>
              </a:rPr>
              <a:t>et sociale</a:t>
            </a:r>
          </a:p>
          <a:p>
            <a:r>
              <a:rPr lang="fr-FR" dirty="0" smtClean="0">
                <a:latin typeface="+mj-lt"/>
              </a:rPr>
              <a:t>Désobéissance civile</a:t>
            </a:r>
          </a:p>
          <a:p>
            <a:r>
              <a:rPr lang="fr-FR" dirty="0" smtClean="0">
                <a:latin typeface="+mj-lt"/>
              </a:rPr>
              <a:t>Boycott</a:t>
            </a:r>
          </a:p>
          <a:p>
            <a:r>
              <a:rPr lang="fr-FR" dirty="0" smtClean="0">
                <a:latin typeface="+mj-lt"/>
              </a:rPr>
              <a:t>Résistance passive</a:t>
            </a:r>
          </a:p>
          <a:p>
            <a:r>
              <a:rPr lang="fr-FR" dirty="0" smtClean="0">
                <a:latin typeface="+mj-lt"/>
              </a:rPr>
              <a:t>Satyagraha</a:t>
            </a:r>
            <a:endParaRPr lang="fr-FR" dirty="0"/>
          </a:p>
        </p:txBody>
      </p:sp>
      <p:sp>
        <p:nvSpPr>
          <p:cNvPr id="39" name="Arc 39"/>
          <p:cNvSpPr>
            <a:spLocks/>
          </p:cNvSpPr>
          <p:nvPr/>
        </p:nvSpPr>
        <p:spPr bwMode="auto">
          <a:xfrm rot="20700407" flipH="1" flipV="1">
            <a:off x="1986835" y="139250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40" name="Arc 39"/>
          <p:cNvSpPr>
            <a:spLocks/>
          </p:cNvSpPr>
          <p:nvPr/>
        </p:nvSpPr>
        <p:spPr bwMode="auto">
          <a:xfrm rot="10112594" flipH="1" flipV="1">
            <a:off x="1879614" y="1736190"/>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41" name="Rectangle 40"/>
          <p:cNvSpPr/>
          <p:nvPr/>
        </p:nvSpPr>
        <p:spPr>
          <a:xfrm>
            <a:off x="4926771" y="1606551"/>
            <a:ext cx="3997954" cy="1538883"/>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fr-FR" sz="2000" b="1" dirty="0" smtClean="0"/>
              <a:t>Révolution de la conscience </a:t>
            </a:r>
          </a:p>
          <a:p>
            <a:pPr algn="ctr"/>
            <a:r>
              <a:rPr lang="fr-FR" sz="2000" b="1" dirty="0" smtClean="0"/>
              <a:t>Se lier au bien symboliquement</a:t>
            </a:r>
          </a:p>
          <a:p>
            <a:pPr algn="ctr"/>
            <a:r>
              <a:rPr lang="fr-FR" dirty="0" smtClean="0"/>
              <a:t>(reprogrammation – reset)</a:t>
            </a:r>
          </a:p>
          <a:p>
            <a:pPr algn="ctr"/>
            <a:r>
              <a:rPr lang="fr-FR" dirty="0" smtClean="0"/>
              <a:t>Recréation du moi par la parole, </a:t>
            </a:r>
          </a:p>
          <a:p>
            <a:pPr algn="ctr"/>
            <a:r>
              <a:rPr lang="fr-FR" dirty="0" smtClean="0"/>
              <a:t>dans le refuge (bouddhisme) ou l’arche</a:t>
            </a:r>
            <a:endParaRPr lang="fr-FR" dirty="0"/>
          </a:p>
        </p:txBody>
      </p:sp>
      <p:sp>
        <p:nvSpPr>
          <p:cNvPr id="43" name="Rectangle 42"/>
          <p:cNvSpPr/>
          <p:nvPr/>
        </p:nvSpPr>
        <p:spPr>
          <a:xfrm>
            <a:off x="4228124" y="3367843"/>
            <a:ext cx="4808371" cy="646331"/>
          </a:xfrm>
          <a:prstGeom prst="rect">
            <a:avLst/>
          </a:prstGeom>
        </p:spPr>
        <p:txBody>
          <a:bodyPr wrap="square">
            <a:spAutoFit/>
          </a:bodyPr>
          <a:lstStyle/>
          <a:p>
            <a:pPr algn="ctr"/>
            <a:r>
              <a:rPr lang="fr-FR" b="1" dirty="0" smtClean="0">
                <a:latin typeface="+mj-lt"/>
              </a:rPr>
              <a:t>Zéro (sevrage) – fin de l’ancien monde et début du nouveau</a:t>
            </a:r>
          </a:p>
          <a:p>
            <a:pPr algn="ctr"/>
            <a:r>
              <a:rPr lang="fr-FR" b="1" dirty="0" smtClean="0">
                <a:latin typeface="+mj-lt"/>
              </a:rPr>
              <a:t>Se séparer du mal dans la douleur</a:t>
            </a:r>
            <a:endParaRPr lang="fr-FR" b="1" dirty="0">
              <a:latin typeface="+mj-lt"/>
            </a:endParaRPr>
          </a:p>
        </p:txBody>
      </p:sp>
      <p:sp>
        <p:nvSpPr>
          <p:cNvPr id="44" name="Rectangle 43"/>
          <p:cNvSpPr/>
          <p:nvPr/>
        </p:nvSpPr>
        <p:spPr>
          <a:xfrm>
            <a:off x="4926771" y="261870"/>
            <a:ext cx="3997954"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fr-FR" b="1" dirty="0"/>
              <a:t>Révolution </a:t>
            </a:r>
            <a:r>
              <a:rPr lang="fr-FR" b="1" dirty="0" smtClean="0"/>
              <a:t>du cœur</a:t>
            </a:r>
          </a:p>
          <a:p>
            <a:pPr algn="ctr"/>
            <a:r>
              <a:rPr lang="fr-FR" b="1" dirty="0" smtClean="0"/>
              <a:t>Incarner le bien substantiellement</a:t>
            </a:r>
          </a:p>
          <a:p>
            <a:pPr algn="ctr"/>
            <a:r>
              <a:rPr lang="fr-FR" b="1" dirty="0" smtClean="0"/>
              <a:t>Subjuguer le mal naturellement</a:t>
            </a:r>
            <a:endParaRPr lang="fr-FR" b="1" dirty="0"/>
          </a:p>
        </p:txBody>
      </p:sp>
      <p:cxnSp>
        <p:nvCxnSpPr>
          <p:cNvPr id="45" name="Connecteur droit avec flèche 44"/>
          <p:cNvCxnSpPr/>
          <p:nvPr/>
        </p:nvCxnSpPr>
        <p:spPr>
          <a:xfrm>
            <a:off x="3027594" y="1960857"/>
            <a:ext cx="9083" cy="11726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48" name="Rectangle 47"/>
          <p:cNvSpPr/>
          <p:nvPr/>
        </p:nvSpPr>
        <p:spPr>
          <a:xfrm>
            <a:off x="2039714" y="4450866"/>
            <a:ext cx="1925079" cy="369332"/>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smtClean="0">
                <a:solidFill>
                  <a:srgbClr val="002060"/>
                </a:solidFill>
                <a:latin typeface="+mj-lt"/>
              </a:rPr>
              <a:t>Révolution par l’indemnité</a:t>
            </a:r>
            <a:endParaRPr lang="fr-FR" dirty="0">
              <a:solidFill>
                <a:srgbClr val="002060"/>
              </a:solidFill>
              <a:latin typeface="+mj-lt"/>
            </a:endParaRPr>
          </a:p>
        </p:txBody>
      </p:sp>
      <p:sp>
        <p:nvSpPr>
          <p:cNvPr id="49" name="Rectangle 48"/>
          <p:cNvSpPr/>
          <p:nvPr/>
        </p:nvSpPr>
        <p:spPr>
          <a:xfrm>
            <a:off x="2760534" y="2724559"/>
            <a:ext cx="53412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fr-FR" dirty="0" smtClean="0">
                <a:solidFill>
                  <a:srgbClr val="002060"/>
                </a:solidFill>
                <a:latin typeface="+mj-lt"/>
              </a:rPr>
              <a:t>grâce</a:t>
            </a:r>
            <a:endParaRPr lang="fr-FR" dirty="0">
              <a:solidFill>
                <a:srgbClr val="002060"/>
              </a:solidFill>
              <a:latin typeface="+mj-lt"/>
            </a:endParaRPr>
          </a:p>
        </p:txBody>
      </p:sp>
      <p:grpSp>
        <p:nvGrpSpPr>
          <p:cNvPr id="32" name="Groupe 31"/>
          <p:cNvGrpSpPr/>
          <p:nvPr/>
        </p:nvGrpSpPr>
        <p:grpSpPr>
          <a:xfrm>
            <a:off x="2532626" y="57378"/>
            <a:ext cx="1008101" cy="915557"/>
            <a:chOff x="3610749" y="1951359"/>
            <a:chExt cx="1008101" cy="915557"/>
          </a:xfrm>
        </p:grpSpPr>
        <p:sp>
          <p:nvSpPr>
            <p:cNvPr id="33" name="Ellipse 32"/>
            <p:cNvSpPr/>
            <p:nvPr/>
          </p:nvSpPr>
          <p:spPr>
            <a:xfrm>
              <a:off x="3610749" y="1951359"/>
              <a:ext cx="1008101" cy="915557"/>
            </a:xfrm>
            <a:prstGeom prst="ellipse">
              <a:avLst/>
            </a:prstGeom>
          </p:spPr>
          <p:style>
            <a:lnRef idx="0">
              <a:schemeClr val="accent4"/>
            </a:lnRef>
            <a:fillRef idx="3">
              <a:schemeClr val="accent4"/>
            </a:fillRef>
            <a:effectRef idx="3">
              <a:schemeClr val="accent4"/>
            </a:effectRef>
            <a:fontRef idx="minor">
              <a:schemeClr val="lt1"/>
            </a:fontRef>
          </p:style>
        </p:sp>
        <p:sp>
          <p:nvSpPr>
            <p:cNvPr id="34" name="Ellipse 4"/>
            <p:cNvSpPr/>
            <p:nvPr/>
          </p:nvSpPr>
          <p:spPr>
            <a:xfrm>
              <a:off x="3758382" y="2180248"/>
              <a:ext cx="712835" cy="457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fr-FR" kern="1200" dirty="0" smtClean="0">
                  <a:latin typeface="+mj-lt"/>
                </a:rPr>
                <a:t>Amour vrai</a:t>
              </a:r>
              <a:endParaRPr lang="fr-FR" kern="1200" dirty="0">
                <a:latin typeface="+mj-lt"/>
              </a:endParaRPr>
            </a:p>
          </p:txBody>
        </p:sp>
      </p:grpSp>
    </p:spTree>
    <p:extLst>
      <p:ext uri="{BB962C8B-B14F-4D97-AF65-F5344CB8AC3E}">
        <p14:creationId xmlns:p14="http://schemas.microsoft.com/office/powerpoint/2010/main" val="426251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160517" y="2443649"/>
            <a:ext cx="1384581" cy="1422718"/>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dirty="0">
                <a:latin typeface="Bodoni MT Condensed"/>
                <a:ea typeface="Calibri"/>
                <a:cs typeface="Times New Roman"/>
              </a:rPr>
              <a:t>Conscience</a:t>
            </a:r>
            <a:endParaRPr lang="fr-FR" sz="2000" dirty="0">
              <a:ea typeface="Calibri"/>
              <a:cs typeface="Times New Roman"/>
            </a:endParaRPr>
          </a:p>
          <a:p>
            <a:pPr algn="ctr">
              <a:lnSpc>
                <a:spcPct val="115000"/>
              </a:lnSpc>
              <a:spcAft>
                <a:spcPts val="1000"/>
              </a:spcAft>
            </a:pPr>
            <a:r>
              <a:rPr lang="fr-FR" sz="2000" dirty="0" smtClean="0">
                <a:effectLst/>
                <a:latin typeface="Bodoni MT Condensed"/>
                <a:ea typeface="Calibri"/>
                <a:cs typeface="Times New Roman"/>
              </a:rPr>
              <a:t>Esprit</a:t>
            </a:r>
          </a:p>
        </p:txBody>
      </p:sp>
      <p:sp>
        <p:nvSpPr>
          <p:cNvPr id="19"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20" name="Rectangle 2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48" name="Ellipse 47"/>
          <p:cNvSpPr/>
          <p:nvPr/>
        </p:nvSpPr>
        <p:spPr>
          <a:xfrm>
            <a:off x="1122788" y="116632"/>
            <a:ext cx="1537944" cy="1497330"/>
          </a:xfrm>
          <a:prstGeom prst="ellipse">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3200" dirty="0" smtClean="0">
                <a:effectLst/>
                <a:latin typeface="Bodoni MT Condensed"/>
                <a:ea typeface="Calibri"/>
                <a:cs typeface="Times New Roman"/>
              </a:rPr>
              <a:t>Absolu</a:t>
            </a:r>
            <a:endParaRPr lang="fr-FR" sz="3200" dirty="0">
              <a:effectLst/>
              <a:ea typeface="Calibri"/>
              <a:cs typeface="Times New Roman"/>
            </a:endParaRPr>
          </a:p>
        </p:txBody>
      </p:sp>
      <p:sp>
        <p:nvSpPr>
          <p:cNvPr id="49" name="Arc 39"/>
          <p:cNvSpPr>
            <a:spLocks/>
          </p:cNvSpPr>
          <p:nvPr/>
        </p:nvSpPr>
        <p:spPr bwMode="auto">
          <a:xfrm rot="20700407" flipH="1" flipV="1">
            <a:off x="819541" y="1057179"/>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50" name="Arc 39"/>
          <p:cNvSpPr>
            <a:spLocks/>
          </p:cNvSpPr>
          <p:nvPr/>
        </p:nvSpPr>
        <p:spPr bwMode="auto">
          <a:xfrm rot="10019336" flipH="1" flipV="1">
            <a:off x="666767" y="1349914"/>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51" name="Ellipse 50"/>
          <p:cNvSpPr/>
          <p:nvPr/>
        </p:nvSpPr>
        <p:spPr>
          <a:xfrm>
            <a:off x="457200" y="4801192"/>
            <a:ext cx="2877057" cy="201622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dirty="0" smtClean="0"/>
              <a:t>                         </a:t>
            </a:r>
          </a:p>
          <a:p>
            <a:pPr algn="ctr"/>
            <a:endParaRPr lang="fr-FR" dirty="0"/>
          </a:p>
          <a:p>
            <a:pPr algn="ctr"/>
            <a:r>
              <a:rPr lang="fr-FR" dirty="0" smtClean="0"/>
              <a:t>milieu</a:t>
            </a:r>
            <a:endParaRPr lang="fr-FR" dirty="0"/>
          </a:p>
        </p:txBody>
      </p:sp>
      <p:sp>
        <p:nvSpPr>
          <p:cNvPr id="52" name="Ellipse 51"/>
          <p:cNvSpPr/>
          <p:nvPr/>
        </p:nvSpPr>
        <p:spPr>
          <a:xfrm>
            <a:off x="1350501" y="4849889"/>
            <a:ext cx="1054519" cy="1057129"/>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dirty="0" smtClean="0">
                <a:effectLst/>
                <a:ea typeface="Calibri"/>
                <a:cs typeface="Times New Roman"/>
              </a:rPr>
              <a:t>corps</a:t>
            </a:r>
            <a:endParaRPr lang="fr-FR" dirty="0">
              <a:effectLst/>
              <a:ea typeface="Calibri"/>
              <a:cs typeface="Times New Roman"/>
            </a:endParaRPr>
          </a:p>
        </p:txBody>
      </p:sp>
      <p:sp>
        <p:nvSpPr>
          <p:cNvPr id="35" name="Rectangle 34"/>
          <p:cNvSpPr/>
          <p:nvPr/>
        </p:nvSpPr>
        <p:spPr>
          <a:xfrm>
            <a:off x="1400706" y="5001089"/>
            <a:ext cx="954107" cy="837473"/>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a:lnSpc>
                <a:spcPct val="115000"/>
              </a:lnSpc>
              <a:spcAft>
                <a:spcPts val="1000"/>
              </a:spcAft>
            </a:pPr>
            <a:r>
              <a:rPr lang="fr-FR" dirty="0">
                <a:latin typeface="Bodoni MT Condensed"/>
                <a:ea typeface="Calibri"/>
                <a:cs typeface="Times New Roman"/>
              </a:rPr>
              <a:t>Corps en </a:t>
            </a:r>
            <a:endParaRPr lang="fr-FR" dirty="0" smtClean="0">
              <a:latin typeface="Bodoni MT Condensed"/>
              <a:ea typeface="Calibri"/>
              <a:cs typeface="Times New Roman"/>
            </a:endParaRPr>
          </a:p>
          <a:p>
            <a:pPr algn="ctr">
              <a:lnSpc>
                <a:spcPct val="115000"/>
              </a:lnSpc>
              <a:spcAft>
                <a:spcPts val="1000"/>
              </a:spcAft>
            </a:pPr>
            <a:r>
              <a:rPr lang="fr-FR" dirty="0" smtClean="0">
                <a:latin typeface="Bodoni MT Condensed"/>
                <a:ea typeface="Calibri"/>
                <a:cs typeface="Times New Roman"/>
              </a:rPr>
              <a:t>quarantaine</a:t>
            </a:r>
            <a:endParaRPr lang="fr-FR" dirty="0">
              <a:ea typeface="Calibri"/>
              <a:cs typeface="Times New Roman"/>
            </a:endParaRPr>
          </a:p>
        </p:txBody>
      </p:sp>
      <p:sp>
        <p:nvSpPr>
          <p:cNvPr id="36" name="Flèche droite 35"/>
          <p:cNvSpPr/>
          <p:nvPr/>
        </p:nvSpPr>
        <p:spPr>
          <a:xfrm rot="16200000">
            <a:off x="1418700" y="4022508"/>
            <a:ext cx="946121" cy="64807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39" name="Connecteur droit 38"/>
          <p:cNvCxnSpPr/>
          <p:nvPr/>
        </p:nvCxnSpPr>
        <p:spPr>
          <a:xfrm flipH="1">
            <a:off x="1400706" y="4149080"/>
            <a:ext cx="954108" cy="475330"/>
          </a:xfrm>
          <a:prstGeom prst="line">
            <a:avLst/>
          </a:prstGeom>
        </p:spPr>
        <p:style>
          <a:lnRef idx="3">
            <a:schemeClr val="accent2"/>
          </a:lnRef>
          <a:fillRef idx="0">
            <a:schemeClr val="accent2"/>
          </a:fillRef>
          <a:effectRef idx="2">
            <a:schemeClr val="accent2"/>
          </a:effectRef>
          <a:fontRef idx="minor">
            <a:schemeClr val="tx1"/>
          </a:fontRef>
        </p:style>
      </p:cxnSp>
      <p:cxnSp>
        <p:nvCxnSpPr>
          <p:cNvPr id="46" name="Connecteur droit 45"/>
          <p:cNvCxnSpPr/>
          <p:nvPr/>
        </p:nvCxnSpPr>
        <p:spPr>
          <a:xfrm flipH="1" flipV="1">
            <a:off x="1350502" y="4221089"/>
            <a:ext cx="1054518" cy="40332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6700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52" grpId="0" animBg="1"/>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a:t>Conscience élevée, purifiée, unifiée, clarifiée, ordonnée</a:t>
            </a:r>
          </a:p>
        </p:txBody>
      </p:sp>
      <p:sp>
        <p:nvSpPr>
          <p:cNvPr id="3" name="Espace réservé du contenu 2"/>
          <p:cNvSpPr>
            <a:spLocks noGrp="1"/>
          </p:cNvSpPr>
          <p:nvPr>
            <p:ph idx="1"/>
          </p:nvPr>
        </p:nvSpPr>
        <p:spPr>
          <a:xfrm>
            <a:off x="457200" y="1771114"/>
            <a:ext cx="5256584" cy="4781128"/>
          </a:xfrm>
        </p:spPr>
        <p:txBody>
          <a:bodyPr>
            <a:normAutofit fontScale="92500" lnSpcReduction="10000"/>
          </a:bodyPr>
          <a:lstStyle/>
          <a:p>
            <a:pPr lvl="0"/>
            <a:r>
              <a:rPr lang="fr-FR" dirty="0" smtClean="0">
                <a:latin typeface="+mj-lt"/>
              </a:rPr>
              <a:t>Conscience </a:t>
            </a:r>
            <a:r>
              <a:rPr lang="fr-FR" dirty="0">
                <a:latin typeface="+mj-lt"/>
              </a:rPr>
              <a:t>en </a:t>
            </a:r>
            <a:r>
              <a:rPr lang="fr-FR" dirty="0" smtClean="0">
                <a:latin typeface="+mj-lt"/>
              </a:rPr>
              <a:t>rotation </a:t>
            </a:r>
            <a:r>
              <a:rPr lang="fr-FR" dirty="0">
                <a:latin typeface="+mj-lt"/>
              </a:rPr>
              <a:t>autour </a:t>
            </a:r>
            <a:r>
              <a:rPr lang="fr-FR" dirty="0" smtClean="0">
                <a:latin typeface="+mj-lt"/>
              </a:rPr>
              <a:t>d’elle-même, en révolution normale </a:t>
            </a:r>
            <a:r>
              <a:rPr lang="fr-FR" dirty="0">
                <a:latin typeface="+mj-lt"/>
              </a:rPr>
              <a:t>sur la bonne </a:t>
            </a:r>
            <a:r>
              <a:rPr lang="fr-FR" dirty="0" smtClean="0">
                <a:latin typeface="+mj-lt"/>
              </a:rPr>
              <a:t>orbite.</a:t>
            </a:r>
          </a:p>
          <a:p>
            <a:pPr lvl="0"/>
            <a:r>
              <a:rPr lang="fr-FR" dirty="0" smtClean="0">
                <a:latin typeface="+mj-lt"/>
              </a:rPr>
              <a:t>Conscience </a:t>
            </a:r>
            <a:r>
              <a:rPr lang="fr-FR" dirty="0">
                <a:latin typeface="+mj-lt"/>
              </a:rPr>
              <a:t>correctement </a:t>
            </a:r>
            <a:r>
              <a:rPr lang="fr-FR" dirty="0" smtClean="0">
                <a:latin typeface="+mj-lt"/>
              </a:rPr>
              <a:t>orientée, loyale à son vrai maître</a:t>
            </a:r>
            <a:endParaRPr lang="fr-FR" dirty="0">
              <a:latin typeface="+mj-lt"/>
            </a:endParaRPr>
          </a:p>
          <a:p>
            <a:pPr lvl="0"/>
            <a:r>
              <a:rPr lang="fr-FR" dirty="0">
                <a:latin typeface="+mj-lt"/>
              </a:rPr>
              <a:t>Conscience libre, autonome</a:t>
            </a:r>
            <a:r>
              <a:rPr lang="fr-FR" dirty="0" smtClean="0">
                <a:latin typeface="+mj-lt"/>
              </a:rPr>
              <a:t>, </a:t>
            </a:r>
            <a:r>
              <a:rPr lang="fr-FR" dirty="0">
                <a:latin typeface="+mj-lt"/>
              </a:rPr>
              <a:t>souveraine, </a:t>
            </a:r>
            <a:r>
              <a:rPr lang="fr-FR" dirty="0" smtClean="0">
                <a:latin typeface="+mj-lt"/>
              </a:rPr>
              <a:t>non </a:t>
            </a:r>
            <a:r>
              <a:rPr lang="fr-FR" dirty="0">
                <a:latin typeface="+mj-lt"/>
              </a:rPr>
              <a:t>plus </a:t>
            </a:r>
            <a:r>
              <a:rPr lang="fr-FR" dirty="0" smtClean="0">
                <a:latin typeface="+mj-lt"/>
              </a:rPr>
              <a:t>occupée, </a:t>
            </a:r>
            <a:r>
              <a:rPr lang="fr-FR" dirty="0">
                <a:latin typeface="+mj-lt"/>
              </a:rPr>
              <a:t>colonisée, </a:t>
            </a:r>
            <a:r>
              <a:rPr lang="fr-FR" dirty="0" err="1" smtClean="0">
                <a:latin typeface="+mj-lt"/>
              </a:rPr>
              <a:t>baillonnée</a:t>
            </a:r>
            <a:r>
              <a:rPr lang="fr-FR" dirty="0" smtClean="0">
                <a:latin typeface="+mj-lt"/>
              </a:rPr>
              <a:t>, valet (« voix de ses maîtres »)</a:t>
            </a:r>
            <a:endParaRPr lang="fr-FR" dirty="0">
              <a:latin typeface="+mj-lt"/>
            </a:endParaRPr>
          </a:p>
          <a:p>
            <a:pPr lvl="0"/>
            <a:r>
              <a:rPr lang="fr-FR" dirty="0">
                <a:latin typeface="+mj-lt"/>
              </a:rPr>
              <a:t>Conscience </a:t>
            </a:r>
            <a:r>
              <a:rPr lang="fr-FR" dirty="0" smtClean="0">
                <a:latin typeface="+mj-lt"/>
              </a:rPr>
              <a:t>unifiée, et </a:t>
            </a:r>
            <a:r>
              <a:rPr lang="fr-FR" dirty="0">
                <a:latin typeface="+mj-lt"/>
              </a:rPr>
              <a:t>non plus </a:t>
            </a:r>
            <a:r>
              <a:rPr lang="fr-FR" dirty="0" smtClean="0">
                <a:latin typeface="+mj-lt"/>
              </a:rPr>
              <a:t>divisée, fragmentée, compartimentée, inféodée (péages)</a:t>
            </a:r>
            <a:endParaRPr lang="fr-FR" dirty="0">
              <a:latin typeface="+mj-lt"/>
            </a:endParaRPr>
          </a:p>
          <a:p>
            <a:pPr lvl="0"/>
            <a:r>
              <a:rPr lang="fr-FR" dirty="0">
                <a:latin typeface="+mj-lt"/>
              </a:rPr>
              <a:t>Conscience nette, claire, et non plus brouillée, </a:t>
            </a:r>
            <a:r>
              <a:rPr lang="fr-FR" dirty="0" smtClean="0">
                <a:latin typeface="+mj-lt"/>
              </a:rPr>
              <a:t>confuse</a:t>
            </a:r>
          </a:p>
          <a:p>
            <a:pPr lvl="0"/>
            <a:r>
              <a:rPr lang="fr-FR" dirty="0" smtClean="0">
                <a:latin typeface="+mj-lt"/>
              </a:rPr>
              <a:t>Conscience forte et sûre, non plus affaiblie</a:t>
            </a:r>
            <a:endParaRPr lang="fr-FR" dirty="0">
              <a:latin typeface="+mj-lt"/>
            </a:endParaRPr>
          </a:p>
          <a:p>
            <a:pPr lvl="0"/>
            <a:r>
              <a:rPr lang="fr-FR" dirty="0">
                <a:latin typeface="+mj-lt"/>
              </a:rPr>
              <a:t>Conscience élevée, </a:t>
            </a:r>
            <a:r>
              <a:rPr lang="fr-FR" dirty="0" smtClean="0">
                <a:latin typeface="+mj-lt"/>
              </a:rPr>
              <a:t>exaltée et non plus abaissée</a:t>
            </a:r>
            <a:endParaRPr lang="fr-FR" dirty="0">
              <a:latin typeface="+mj-lt"/>
            </a:endParaRPr>
          </a:p>
          <a:p>
            <a:pPr lvl="0"/>
            <a:r>
              <a:rPr lang="fr-FR" dirty="0">
                <a:latin typeface="+mj-lt"/>
              </a:rPr>
              <a:t>Conscience élargie, panoramique, objective</a:t>
            </a:r>
          </a:p>
          <a:p>
            <a:pPr lvl="0"/>
            <a:r>
              <a:rPr lang="fr-FR" dirty="0">
                <a:latin typeface="+mj-lt"/>
              </a:rPr>
              <a:t>Conscience plus profonde</a:t>
            </a:r>
          </a:p>
          <a:p>
            <a:pPr lvl="0"/>
            <a:r>
              <a:rPr lang="fr-FR" dirty="0">
                <a:latin typeface="+mj-lt"/>
              </a:rPr>
              <a:t>Conscience et action plus alignées et cohérentes</a:t>
            </a:r>
          </a:p>
          <a:p>
            <a:pPr marL="0" lvl="0" indent="0">
              <a:buNone/>
            </a:pPr>
            <a:endParaRPr lang="fr-FR" dirty="0"/>
          </a:p>
        </p:txBody>
      </p:sp>
      <p:sp>
        <p:nvSpPr>
          <p:cNvPr id="5" name="Ellipse 4"/>
          <p:cNvSpPr/>
          <p:nvPr/>
        </p:nvSpPr>
        <p:spPr>
          <a:xfrm>
            <a:off x="6476047" y="3209900"/>
            <a:ext cx="1537944" cy="14973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000" dirty="0" smtClean="0">
                <a:effectLst/>
                <a:latin typeface="Bodoni MT Condensed"/>
                <a:ea typeface="Calibri"/>
                <a:cs typeface="Times New Roman"/>
              </a:rPr>
              <a:t>Conscience libre</a:t>
            </a:r>
            <a:endParaRPr lang="fr-FR" sz="2000" dirty="0">
              <a:effectLst/>
              <a:ea typeface="Calibri"/>
              <a:cs typeface="Times New Roman"/>
            </a:endParaRPr>
          </a:p>
        </p:txBody>
      </p:sp>
      <p:sp>
        <p:nvSpPr>
          <p:cNvPr id="6" name="Ellipse 5"/>
          <p:cNvSpPr/>
          <p:nvPr/>
        </p:nvSpPr>
        <p:spPr>
          <a:xfrm>
            <a:off x="7545377" y="4959101"/>
            <a:ext cx="240665" cy="224155"/>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dirty="0">
                <a:effectLst/>
                <a:latin typeface="Bodoni MT Condensed"/>
                <a:ea typeface="Calibri"/>
                <a:cs typeface="Times New Roman"/>
              </a:rPr>
              <a:t> </a:t>
            </a:r>
            <a:endParaRPr lang="fr-FR" sz="1100" dirty="0">
              <a:effectLst/>
              <a:ea typeface="Calibri"/>
              <a:cs typeface="Times New Roman"/>
            </a:endParaRPr>
          </a:p>
        </p:txBody>
      </p:sp>
      <p:sp>
        <p:nvSpPr>
          <p:cNvPr id="7" name="Ellipse 6"/>
          <p:cNvSpPr/>
          <p:nvPr/>
        </p:nvSpPr>
        <p:spPr>
          <a:xfrm>
            <a:off x="8522725" y="5707331"/>
            <a:ext cx="240665" cy="224155"/>
          </a:xfrm>
          <a:prstGeom prst="ellipse">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dirty="0">
                <a:effectLst/>
                <a:latin typeface="Bodoni MT Condensed"/>
                <a:ea typeface="Calibri"/>
                <a:cs typeface="Times New Roman"/>
              </a:rPr>
              <a:t> </a:t>
            </a:r>
            <a:endParaRPr lang="fr-FR" sz="1100" dirty="0">
              <a:effectLst/>
              <a:ea typeface="Calibri"/>
              <a:cs typeface="Times New Roman"/>
            </a:endParaRPr>
          </a:p>
        </p:txBody>
      </p:sp>
      <p:sp>
        <p:nvSpPr>
          <p:cNvPr id="8" name="Ellipse 7"/>
          <p:cNvSpPr/>
          <p:nvPr/>
        </p:nvSpPr>
        <p:spPr>
          <a:xfrm>
            <a:off x="7304712" y="6565934"/>
            <a:ext cx="240665" cy="224155"/>
          </a:xfrm>
          <a:prstGeom prst="ellipse">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a:effectLst/>
                <a:latin typeface="Bodoni MT Condensed"/>
                <a:ea typeface="Calibri"/>
                <a:cs typeface="Times New Roman"/>
              </a:rPr>
              <a:t> </a:t>
            </a:r>
            <a:endParaRPr lang="fr-FR" sz="1100">
              <a:effectLst/>
              <a:ea typeface="Calibri"/>
              <a:cs typeface="Times New Roman"/>
            </a:endParaRPr>
          </a:p>
        </p:txBody>
      </p:sp>
      <p:sp>
        <p:nvSpPr>
          <p:cNvPr id="9" name="Ellipse 8"/>
          <p:cNvSpPr/>
          <p:nvPr/>
        </p:nvSpPr>
        <p:spPr>
          <a:xfrm>
            <a:off x="6022543" y="5913373"/>
            <a:ext cx="240665" cy="224155"/>
          </a:xfrm>
          <a:prstGeom prst="ellipse">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dirty="0">
                <a:effectLst/>
                <a:latin typeface="Bodoni MT Condensed"/>
                <a:ea typeface="Calibri"/>
                <a:cs typeface="Times New Roman"/>
              </a:rPr>
              <a:t> </a:t>
            </a:r>
            <a:endParaRPr lang="fr-FR" sz="1100" dirty="0">
              <a:effectLst/>
              <a:ea typeface="Calibri"/>
              <a:cs typeface="Times New Roman"/>
            </a:endParaRPr>
          </a:p>
        </p:txBody>
      </p:sp>
      <p:cxnSp>
        <p:nvCxnSpPr>
          <p:cNvPr id="11" name="Connecteur droit 10"/>
          <p:cNvCxnSpPr/>
          <p:nvPr/>
        </p:nvCxnSpPr>
        <p:spPr>
          <a:xfrm flipV="1">
            <a:off x="7167479" y="5230247"/>
            <a:ext cx="655007" cy="477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H="1" flipV="1">
            <a:off x="7140903" y="5749478"/>
            <a:ext cx="456789" cy="34380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5" name="Rectangle 26"/>
          <p:cNvSpPr>
            <a:spLocks noChangeArrowheads="1"/>
          </p:cNvSpPr>
          <p:nvPr/>
        </p:nvSpPr>
        <p:spPr bwMode="auto">
          <a:xfrm>
            <a:off x="4572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endParaRPr>
          </a:p>
        </p:txBody>
      </p:sp>
      <p:sp>
        <p:nvSpPr>
          <p:cNvPr id="16" name="Ellipse 15"/>
          <p:cNvSpPr/>
          <p:nvPr/>
        </p:nvSpPr>
        <p:spPr>
          <a:xfrm>
            <a:off x="6657162" y="1494081"/>
            <a:ext cx="1236314" cy="1214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2800" dirty="0" smtClean="0">
                <a:effectLst/>
                <a:latin typeface="Bodoni MT Condensed"/>
                <a:ea typeface="Calibri"/>
                <a:cs typeface="Times New Roman"/>
              </a:rPr>
              <a:t>Absolu</a:t>
            </a:r>
            <a:endParaRPr lang="fr-FR" sz="2800" dirty="0">
              <a:effectLst/>
              <a:ea typeface="Calibri"/>
              <a:cs typeface="Times New Roman"/>
            </a:endParaRPr>
          </a:p>
        </p:txBody>
      </p:sp>
      <p:sp>
        <p:nvSpPr>
          <p:cNvPr id="22" name="Explosion 2 21"/>
          <p:cNvSpPr/>
          <p:nvPr/>
        </p:nvSpPr>
        <p:spPr>
          <a:xfrm rot="851113">
            <a:off x="6356201" y="4924919"/>
            <a:ext cx="2024601" cy="1992926"/>
          </a:xfrm>
          <a:prstGeom prst="irregularSeal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cxnSp>
        <p:nvCxnSpPr>
          <p:cNvPr id="23" name="Connecteur droit 22"/>
          <p:cNvCxnSpPr/>
          <p:nvPr/>
        </p:nvCxnSpPr>
        <p:spPr>
          <a:xfrm flipV="1">
            <a:off x="6586172" y="5897492"/>
            <a:ext cx="658847" cy="556365"/>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Connecteur droit 23"/>
          <p:cNvCxnSpPr/>
          <p:nvPr/>
        </p:nvCxnSpPr>
        <p:spPr>
          <a:xfrm flipH="1" flipV="1">
            <a:off x="6586172" y="5468789"/>
            <a:ext cx="658847" cy="428703"/>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Connecteur droit 24"/>
          <p:cNvCxnSpPr/>
          <p:nvPr/>
        </p:nvCxnSpPr>
        <p:spPr>
          <a:xfrm flipH="1">
            <a:off x="7268268" y="5566679"/>
            <a:ext cx="554218" cy="330813"/>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Connecteur droit 25"/>
          <p:cNvCxnSpPr/>
          <p:nvPr/>
        </p:nvCxnSpPr>
        <p:spPr>
          <a:xfrm flipH="1" flipV="1">
            <a:off x="7268268" y="5921382"/>
            <a:ext cx="416062" cy="389340"/>
          </a:xfrm>
          <a:prstGeom prst="line">
            <a:avLst/>
          </a:prstGeom>
        </p:spPr>
        <p:style>
          <a:lnRef idx="3">
            <a:schemeClr val="accent2"/>
          </a:lnRef>
          <a:fillRef idx="0">
            <a:schemeClr val="accent2"/>
          </a:fillRef>
          <a:effectRef idx="2">
            <a:schemeClr val="accent2"/>
          </a:effectRef>
          <a:fontRef idx="minor">
            <a:schemeClr val="tx1"/>
          </a:fontRef>
        </p:style>
      </p:cxnSp>
      <p:sp>
        <p:nvSpPr>
          <p:cNvPr id="31" name="Flèche vers le bas 30"/>
          <p:cNvSpPr/>
          <p:nvPr/>
        </p:nvSpPr>
        <p:spPr>
          <a:xfrm rot="10800000">
            <a:off x="7054837" y="4707230"/>
            <a:ext cx="370206" cy="7615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5" name="Arc 39"/>
          <p:cNvSpPr>
            <a:spLocks/>
          </p:cNvSpPr>
          <p:nvPr/>
        </p:nvSpPr>
        <p:spPr bwMode="auto">
          <a:xfrm rot="20700407" flipH="1" flipV="1">
            <a:off x="6170290" y="190427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6" name="Arc 39"/>
          <p:cNvSpPr>
            <a:spLocks/>
          </p:cNvSpPr>
          <p:nvPr/>
        </p:nvSpPr>
        <p:spPr bwMode="auto">
          <a:xfrm rot="10019336" flipH="1" flipV="1">
            <a:off x="6152679" y="2220933"/>
            <a:ext cx="2245280" cy="1609293"/>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lumMod val="75000"/>
              </a:schemeClr>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390217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u="sng" dirty="0"/>
              <a:t>LA REVOLTE </a:t>
            </a:r>
            <a:r>
              <a:rPr lang="fr-FR" b="1" u="sng" dirty="0" smtClean="0"/>
              <a:t>DE LA CONSCIENCE</a:t>
            </a:r>
            <a:endParaRPr lang="fr-FR" dirty="0"/>
          </a:p>
        </p:txBody>
      </p:sp>
      <p:sp>
        <p:nvSpPr>
          <p:cNvPr id="5" name="Rectangle 4"/>
          <p:cNvSpPr/>
          <p:nvPr/>
        </p:nvSpPr>
        <p:spPr>
          <a:xfrm>
            <a:off x="251520" y="1556792"/>
            <a:ext cx="8208912" cy="5324535"/>
          </a:xfrm>
          <a:prstGeom prst="rect">
            <a:avLst/>
          </a:prstGeom>
        </p:spPr>
        <p:txBody>
          <a:bodyPr wrap="square">
            <a:spAutoFit/>
          </a:bodyPr>
          <a:lstStyle/>
          <a:p>
            <a:r>
              <a:rPr lang="fr-FR" sz="1600" b="1" dirty="0" smtClean="0">
                <a:latin typeface="Arial Black" pitchFamily="34" charset="0"/>
              </a:rPr>
              <a:t>Eh toi</a:t>
            </a:r>
            <a:r>
              <a:rPr lang="fr-FR" sz="1600" b="1" dirty="0">
                <a:latin typeface="Arial Black" pitchFamily="34" charset="0"/>
              </a:rPr>
              <a:t>, </a:t>
            </a:r>
            <a:r>
              <a:rPr lang="fr-FR" sz="1600" b="1" dirty="0" smtClean="0">
                <a:latin typeface="Arial Black" pitchFamily="34" charset="0"/>
              </a:rPr>
              <a:t>cesse </a:t>
            </a:r>
            <a:r>
              <a:rPr lang="fr-FR" sz="1600" b="1" dirty="0">
                <a:latin typeface="Arial Black" pitchFamily="34" charset="0"/>
              </a:rPr>
              <a:t>de te </a:t>
            </a:r>
            <a:r>
              <a:rPr lang="fr-FR" sz="1600" b="1" dirty="0" smtClean="0">
                <a:latin typeface="Arial Black" pitchFamily="34" charset="0"/>
              </a:rPr>
              <a:t>révolter </a:t>
            </a:r>
            <a:r>
              <a:rPr lang="fr-FR" sz="1600" b="1" dirty="0">
                <a:latin typeface="Arial Black" pitchFamily="34" charset="0"/>
              </a:rPr>
              <a:t>dans l’ignorance.</a:t>
            </a:r>
            <a:endParaRPr lang="fr-FR" sz="1600" dirty="0">
              <a:latin typeface="Arial Black" pitchFamily="34" charset="0"/>
            </a:endParaRPr>
          </a:p>
          <a:p>
            <a:r>
              <a:rPr lang="fr-FR" sz="1600" b="1" dirty="0">
                <a:latin typeface="Arial Black" pitchFamily="34" charset="0"/>
              </a:rPr>
              <a:t>Mais qui </a:t>
            </a:r>
            <a:r>
              <a:rPr lang="fr-FR" sz="1600" b="1" dirty="0" smtClean="0">
                <a:latin typeface="Arial Black" pitchFamily="34" charset="0"/>
              </a:rPr>
              <a:t>es-tu </a:t>
            </a:r>
            <a:r>
              <a:rPr lang="fr-FR" sz="1600" b="1" dirty="0">
                <a:latin typeface="Arial Black" pitchFamily="34" charset="0"/>
              </a:rPr>
              <a:t>qui me </a:t>
            </a:r>
            <a:r>
              <a:rPr lang="fr-FR" sz="1600" b="1" dirty="0" smtClean="0">
                <a:latin typeface="Arial Black" pitchFamily="34" charset="0"/>
              </a:rPr>
              <a:t>parles </a:t>
            </a:r>
            <a:r>
              <a:rPr lang="fr-FR" sz="1600" b="1" dirty="0">
                <a:latin typeface="Arial Black" pitchFamily="34" charset="0"/>
              </a:rPr>
              <a:t>dans mon intérieur ?</a:t>
            </a:r>
            <a:endParaRPr lang="fr-FR" sz="1600" dirty="0">
              <a:latin typeface="Arial Black" pitchFamily="34" charset="0"/>
            </a:endParaRPr>
          </a:p>
          <a:p>
            <a:r>
              <a:rPr lang="fr-FR" sz="1600" b="1" dirty="0">
                <a:latin typeface="Arial Black" pitchFamily="34" charset="0"/>
              </a:rPr>
              <a:t>Es-tu la conscience, le </a:t>
            </a:r>
            <a:r>
              <a:rPr lang="fr-FR" sz="1600" b="1" dirty="0" smtClean="0">
                <a:latin typeface="Arial Black" pitchFamily="34" charset="0"/>
              </a:rPr>
              <a:t>procureur</a:t>
            </a:r>
            <a:r>
              <a:rPr lang="fr-FR" sz="1600" b="1" dirty="0">
                <a:latin typeface="Arial Black" pitchFamily="34" charset="0"/>
              </a:rPr>
              <a:t>, l’impitoyable ?</a:t>
            </a:r>
            <a:endParaRPr lang="fr-FR" sz="1600" dirty="0">
              <a:latin typeface="Arial Black" pitchFamily="34" charset="0"/>
            </a:endParaRPr>
          </a:p>
          <a:p>
            <a:r>
              <a:rPr lang="fr-FR" sz="1600" b="1" dirty="0">
                <a:latin typeface="Arial Black" pitchFamily="34" charset="0"/>
              </a:rPr>
              <a:t>En toi, je voie que le juge !</a:t>
            </a:r>
            <a:endParaRPr lang="fr-FR" sz="1600" dirty="0">
              <a:latin typeface="Arial Black" pitchFamily="34" charset="0"/>
            </a:endParaRPr>
          </a:p>
          <a:p>
            <a:r>
              <a:rPr lang="fr-FR" sz="1600" b="1" dirty="0">
                <a:latin typeface="Arial Black" pitchFamily="34" charset="0"/>
              </a:rPr>
              <a:t>Non, je ne suis pas ce que tu dis.</a:t>
            </a:r>
            <a:endParaRPr lang="fr-FR" sz="1600" dirty="0">
              <a:latin typeface="Arial Black" pitchFamily="34" charset="0"/>
            </a:endParaRPr>
          </a:p>
          <a:p>
            <a:r>
              <a:rPr lang="fr-FR" sz="1600" b="1" dirty="0">
                <a:latin typeface="Arial Black" pitchFamily="34" charset="0"/>
              </a:rPr>
              <a:t>J’ai l’air comme ça.</a:t>
            </a:r>
            <a:endParaRPr lang="fr-FR" sz="1600" dirty="0">
              <a:latin typeface="Arial Black" pitchFamily="34" charset="0"/>
            </a:endParaRPr>
          </a:p>
          <a:p>
            <a:r>
              <a:rPr lang="fr-FR" sz="1600" b="1" dirty="0">
                <a:latin typeface="Arial Black" pitchFamily="34" charset="0"/>
              </a:rPr>
              <a:t>Mais je décide avec toi ou tu veux être.</a:t>
            </a:r>
            <a:endParaRPr lang="fr-FR" sz="1600" dirty="0">
              <a:latin typeface="Arial Black" pitchFamily="34" charset="0"/>
            </a:endParaRPr>
          </a:p>
          <a:p>
            <a:r>
              <a:rPr lang="fr-FR" sz="1600" b="1" dirty="0">
                <a:latin typeface="Arial Black" pitchFamily="34" charset="0"/>
              </a:rPr>
              <a:t>Dans la révolution permanente,</a:t>
            </a:r>
            <a:endParaRPr lang="fr-FR" sz="1600" dirty="0">
              <a:latin typeface="Arial Black" pitchFamily="34" charset="0"/>
            </a:endParaRPr>
          </a:p>
          <a:p>
            <a:r>
              <a:rPr lang="fr-FR" sz="1600" b="1" dirty="0">
                <a:latin typeface="Arial Black" pitchFamily="34" charset="0"/>
              </a:rPr>
              <a:t>Dans la paix permanente.</a:t>
            </a:r>
            <a:endParaRPr lang="fr-FR" sz="1600" dirty="0">
              <a:latin typeface="Arial Black" pitchFamily="34" charset="0"/>
            </a:endParaRPr>
          </a:p>
          <a:p>
            <a:r>
              <a:rPr lang="fr-FR" sz="1600" b="1" dirty="0">
                <a:latin typeface="Arial Black" pitchFamily="34" charset="0"/>
              </a:rPr>
              <a:t>Oui souvent je suis fermé à toi, ma conscience.</a:t>
            </a:r>
            <a:endParaRPr lang="fr-FR" sz="1600" dirty="0">
              <a:latin typeface="Arial Black" pitchFamily="34" charset="0"/>
            </a:endParaRPr>
          </a:p>
          <a:p>
            <a:r>
              <a:rPr lang="fr-FR" sz="1600" b="1" dirty="0">
                <a:latin typeface="Arial Black" pitchFamily="34" charset="0"/>
              </a:rPr>
              <a:t>Oui, je te connais, je sais que tu veux la paix !</a:t>
            </a:r>
            <a:endParaRPr lang="fr-FR" sz="1600" dirty="0">
              <a:latin typeface="Arial Black" pitchFamily="34" charset="0"/>
            </a:endParaRPr>
          </a:p>
          <a:p>
            <a:r>
              <a:rPr lang="fr-FR" sz="1600" b="1" dirty="0">
                <a:latin typeface="Arial Black" pitchFamily="34" charset="0"/>
              </a:rPr>
              <a:t>Donc, regarde en toi, </a:t>
            </a:r>
            <a:endParaRPr lang="fr-FR" sz="1600" dirty="0">
              <a:latin typeface="Arial Black" pitchFamily="34" charset="0"/>
            </a:endParaRPr>
          </a:p>
          <a:p>
            <a:r>
              <a:rPr lang="fr-FR" sz="1600" b="1" dirty="0" smtClean="0">
                <a:latin typeface="Arial Black" pitchFamily="34" charset="0"/>
              </a:rPr>
              <a:t>Vois </a:t>
            </a:r>
            <a:r>
              <a:rPr lang="fr-FR" sz="1600" b="1" dirty="0">
                <a:latin typeface="Arial Black" pitchFamily="34" charset="0"/>
              </a:rPr>
              <a:t>le soleil en toi</a:t>
            </a:r>
            <a:r>
              <a:rPr lang="fr-FR" sz="1600" b="1" dirty="0" smtClean="0">
                <a:latin typeface="Arial Black" pitchFamily="34" charset="0"/>
              </a:rPr>
              <a:t>, </a:t>
            </a:r>
          </a:p>
          <a:p>
            <a:r>
              <a:rPr lang="fr-FR" sz="1600" b="1" dirty="0" smtClean="0">
                <a:latin typeface="Arial Black" pitchFamily="34" charset="0"/>
              </a:rPr>
              <a:t>Le cœur que </a:t>
            </a:r>
            <a:r>
              <a:rPr lang="fr-FR" sz="1600" b="1" dirty="0">
                <a:latin typeface="Arial Black" pitchFamily="34" charset="0"/>
              </a:rPr>
              <a:t>tu aimes </a:t>
            </a:r>
            <a:r>
              <a:rPr lang="fr-FR" sz="1600" b="1" dirty="0" smtClean="0">
                <a:latin typeface="Arial Black" pitchFamily="34" charset="0"/>
              </a:rPr>
              <a:t>partager,</a:t>
            </a:r>
            <a:endParaRPr lang="fr-FR" sz="1600" dirty="0">
              <a:latin typeface="Arial Black" pitchFamily="34" charset="0"/>
            </a:endParaRPr>
          </a:p>
          <a:p>
            <a:r>
              <a:rPr lang="fr-FR" sz="1600" b="1" dirty="0">
                <a:latin typeface="Arial Black" pitchFamily="34" charset="0"/>
              </a:rPr>
              <a:t>La foi que tu </a:t>
            </a:r>
            <a:r>
              <a:rPr lang="fr-FR" sz="1600" b="1" dirty="0" smtClean="0">
                <a:latin typeface="Arial Black" pitchFamily="34" charset="0"/>
              </a:rPr>
              <a:t>continues, </a:t>
            </a:r>
            <a:r>
              <a:rPr lang="fr-FR" sz="1600" b="1" dirty="0">
                <a:latin typeface="Arial Black" pitchFamily="34" charset="0"/>
              </a:rPr>
              <a:t>depuis !</a:t>
            </a:r>
            <a:endParaRPr lang="fr-FR" sz="1600" dirty="0">
              <a:latin typeface="Arial Black" pitchFamily="34" charset="0"/>
            </a:endParaRPr>
          </a:p>
          <a:p>
            <a:r>
              <a:rPr lang="fr-FR" sz="1600" b="1" dirty="0">
                <a:latin typeface="Arial Black" pitchFamily="34" charset="0"/>
              </a:rPr>
              <a:t>Le bien est là, bien présent en toi…</a:t>
            </a:r>
            <a:endParaRPr lang="fr-FR" sz="1600" dirty="0">
              <a:latin typeface="Arial Black" pitchFamily="34" charset="0"/>
            </a:endParaRPr>
          </a:p>
          <a:p>
            <a:r>
              <a:rPr lang="fr-FR" sz="1600" b="1" dirty="0">
                <a:latin typeface="Arial Black" pitchFamily="34" charset="0"/>
              </a:rPr>
              <a:t>Avec la révolution de ta conscience.</a:t>
            </a:r>
            <a:endParaRPr lang="fr-FR" sz="1600" dirty="0">
              <a:latin typeface="Arial Black" pitchFamily="34" charset="0"/>
            </a:endParaRPr>
          </a:p>
          <a:p>
            <a:r>
              <a:rPr lang="fr-FR" sz="1600" b="1" dirty="0">
                <a:latin typeface="Arial Black" pitchFamily="34" charset="0"/>
              </a:rPr>
              <a:t>Celle de l’espoir,</a:t>
            </a:r>
            <a:endParaRPr lang="fr-FR" sz="1600" dirty="0">
              <a:latin typeface="Arial Black" pitchFamily="34" charset="0"/>
            </a:endParaRPr>
          </a:p>
          <a:p>
            <a:r>
              <a:rPr lang="fr-FR" sz="1600" b="1" dirty="0">
                <a:latin typeface="Arial Black" pitchFamily="34" charset="0"/>
              </a:rPr>
              <a:t>La révolution du bien</a:t>
            </a:r>
            <a:endParaRPr lang="fr-FR" sz="1600" dirty="0">
              <a:latin typeface="Arial Black" pitchFamily="34" charset="0"/>
            </a:endParaRPr>
          </a:p>
          <a:p>
            <a:r>
              <a:rPr lang="fr-FR" b="1" dirty="0"/>
              <a:t> </a:t>
            </a:r>
            <a:endParaRPr lang="fr-FR" dirty="0"/>
          </a:p>
          <a:p>
            <a:r>
              <a:rPr lang="fr-FR" b="1" dirty="0" smtClean="0"/>
              <a:t>Alain </a:t>
            </a:r>
            <a:r>
              <a:rPr lang="fr-FR" b="1" dirty="0" err="1" smtClean="0"/>
              <a:t>Raulot</a:t>
            </a:r>
            <a:r>
              <a:rPr lang="fr-FR" b="1" smtClean="0"/>
              <a:t> - Paris </a:t>
            </a:r>
            <a:r>
              <a:rPr lang="fr-FR" b="1" dirty="0"/>
              <a:t>le 19/03/2014</a:t>
            </a:r>
            <a:endParaRPr lang="fr-FR" dirty="0"/>
          </a:p>
        </p:txBody>
      </p:sp>
    </p:spTree>
    <p:extLst>
      <p:ext uri="{BB962C8B-B14F-4D97-AF65-F5344CB8AC3E}">
        <p14:creationId xmlns:p14="http://schemas.microsoft.com/office/powerpoint/2010/main" val="413403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dirty="0" smtClean="0"/>
              <a:t>Problématiques de Parole Donnée N° 184</a:t>
            </a:r>
            <a:endParaRPr lang="fr-FR" sz="4800" dirty="0"/>
          </a:p>
        </p:txBody>
      </p:sp>
      <p:sp>
        <p:nvSpPr>
          <p:cNvPr id="4" name="Espace réservé du texte 3"/>
          <p:cNvSpPr>
            <a:spLocks noGrp="1"/>
          </p:cNvSpPr>
          <p:nvPr>
            <p:ph type="body" idx="1"/>
          </p:nvPr>
        </p:nvSpPr>
        <p:spPr/>
        <p:txBody>
          <a:bodyPr/>
          <a:lstStyle/>
          <a:p>
            <a:r>
              <a:rPr lang="fr-FR" dirty="0" smtClean="0"/>
              <a:t>Deux citations</a:t>
            </a:r>
            <a:endParaRPr lang="fr-FR" dirty="0"/>
          </a:p>
        </p:txBody>
      </p:sp>
      <p:sp>
        <p:nvSpPr>
          <p:cNvPr id="3" name="Espace réservé du contenu 2"/>
          <p:cNvSpPr>
            <a:spLocks noGrp="1"/>
          </p:cNvSpPr>
          <p:nvPr>
            <p:ph sz="half" idx="2"/>
          </p:nvPr>
        </p:nvSpPr>
        <p:spPr/>
        <p:txBody>
          <a:bodyPr>
            <a:normAutofit/>
          </a:bodyPr>
          <a:lstStyle/>
          <a:p>
            <a:pPr lvl="0"/>
            <a:r>
              <a:rPr lang="fr-FR" dirty="0" smtClean="0">
                <a:latin typeface="+mj-lt"/>
              </a:rPr>
              <a:t>« La </a:t>
            </a:r>
            <a:r>
              <a:rPr lang="fr-FR" dirty="0">
                <a:latin typeface="+mj-lt"/>
              </a:rPr>
              <a:t>transformation personnelle a bel et bien des effets collectifs. </a:t>
            </a:r>
            <a:r>
              <a:rPr lang="fr-FR" b="1" dirty="0">
                <a:latin typeface="+mj-lt"/>
              </a:rPr>
              <a:t>Alors que nous avançons, le monde avance aussi, car le monde, c’est nous. </a:t>
            </a:r>
            <a:r>
              <a:rPr lang="fr-FR" dirty="0">
                <a:latin typeface="+mj-lt"/>
              </a:rPr>
              <a:t>La révolution qui sauvera le monde est en définitive une révolution </a:t>
            </a:r>
            <a:r>
              <a:rPr lang="fr-FR" dirty="0" smtClean="0">
                <a:latin typeface="+mj-lt"/>
              </a:rPr>
              <a:t>personnelle. »</a:t>
            </a:r>
            <a:r>
              <a:rPr lang="en-US" dirty="0" smtClean="0">
                <a:latin typeface="+mj-lt"/>
              </a:rPr>
              <a:t> </a:t>
            </a:r>
            <a:r>
              <a:rPr lang="fr-FR" i="1" dirty="0" smtClean="0">
                <a:latin typeface="+mj-lt"/>
              </a:rPr>
              <a:t>Marianne </a:t>
            </a:r>
            <a:r>
              <a:rPr lang="fr-FR" i="1" dirty="0">
                <a:latin typeface="+mj-lt"/>
              </a:rPr>
              <a:t>Williamson</a:t>
            </a:r>
          </a:p>
          <a:p>
            <a:r>
              <a:rPr lang="fr-FR" dirty="0" smtClean="0">
                <a:latin typeface="+mj-lt"/>
              </a:rPr>
              <a:t>« il </a:t>
            </a:r>
            <a:r>
              <a:rPr lang="fr-FR" dirty="0">
                <a:latin typeface="+mj-lt"/>
              </a:rPr>
              <a:t>ne peut y avoir de révolution que là où il y a </a:t>
            </a:r>
            <a:r>
              <a:rPr lang="fr-FR" dirty="0" smtClean="0">
                <a:latin typeface="+mj-lt"/>
              </a:rPr>
              <a:t>conscience. » (Jean Jaurès)</a:t>
            </a:r>
          </a:p>
          <a:p>
            <a:endParaRPr lang="fr-FR" dirty="0">
              <a:latin typeface="+mj-lt"/>
            </a:endParaRPr>
          </a:p>
        </p:txBody>
      </p:sp>
      <p:sp>
        <p:nvSpPr>
          <p:cNvPr id="5" name="Espace réservé du texte 4"/>
          <p:cNvSpPr>
            <a:spLocks noGrp="1"/>
          </p:cNvSpPr>
          <p:nvPr>
            <p:ph type="body" sz="quarter" idx="3"/>
          </p:nvPr>
        </p:nvSpPr>
        <p:spPr>
          <a:xfrm>
            <a:off x="4644008" y="1628800"/>
            <a:ext cx="4041775" cy="639762"/>
          </a:xfrm>
        </p:spPr>
        <p:txBody>
          <a:bodyPr/>
          <a:lstStyle/>
          <a:p>
            <a:r>
              <a:rPr lang="fr-FR" dirty="0" smtClean="0"/>
              <a:t>Définition</a:t>
            </a:r>
            <a:endParaRPr lang="fr-FR" dirty="0"/>
          </a:p>
        </p:txBody>
      </p:sp>
      <p:sp>
        <p:nvSpPr>
          <p:cNvPr id="6" name="Espace réservé du contenu 5"/>
          <p:cNvSpPr>
            <a:spLocks noGrp="1"/>
          </p:cNvSpPr>
          <p:nvPr>
            <p:ph sz="quarter" idx="4"/>
          </p:nvPr>
        </p:nvSpPr>
        <p:spPr>
          <a:xfrm>
            <a:off x="4499993" y="2348881"/>
            <a:ext cx="4392488" cy="4176464"/>
          </a:xfrm>
        </p:spPr>
        <p:txBody>
          <a:bodyPr>
            <a:normAutofit fontScale="92500" lnSpcReduction="10000"/>
          </a:bodyPr>
          <a:lstStyle/>
          <a:p>
            <a:r>
              <a:rPr lang="fr-FR" dirty="0">
                <a:latin typeface="+mj-lt"/>
              </a:rPr>
              <a:t>« La révolution de la conscience </a:t>
            </a:r>
            <a:r>
              <a:rPr lang="fr-FR" dirty="0" smtClean="0">
                <a:latin typeface="+mj-lt"/>
              </a:rPr>
              <a:t>», c’est quand je m’aperçois que je fais fausse </a:t>
            </a:r>
            <a:r>
              <a:rPr lang="fr-FR" dirty="0">
                <a:latin typeface="+mj-lt"/>
              </a:rPr>
              <a:t>route, </a:t>
            </a:r>
            <a:r>
              <a:rPr lang="fr-FR" dirty="0" smtClean="0">
                <a:latin typeface="+mj-lt"/>
              </a:rPr>
              <a:t>je trahis mes </a:t>
            </a:r>
            <a:r>
              <a:rPr lang="fr-FR" dirty="0">
                <a:latin typeface="+mj-lt"/>
              </a:rPr>
              <a:t>élans profonds, et </a:t>
            </a:r>
            <a:r>
              <a:rPr lang="fr-FR" dirty="0" smtClean="0">
                <a:latin typeface="+mj-lt"/>
              </a:rPr>
              <a:t>me </a:t>
            </a:r>
            <a:r>
              <a:rPr lang="fr-FR" dirty="0">
                <a:latin typeface="+mj-lt"/>
              </a:rPr>
              <a:t>laisse dominer par des forces qui étouffent </a:t>
            </a:r>
            <a:r>
              <a:rPr lang="fr-FR" dirty="0" smtClean="0">
                <a:latin typeface="+mj-lt"/>
              </a:rPr>
              <a:t>mon </a:t>
            </a:r>
            <a:r>
              <a:rPr lang="fr-FR" dirty="0">
                <a:latin typeface="+mj-lt"/>
              </a:rPr>
              <a:t>identité, </a:t>
            </a:r>
            <a:r>
              <a:rPr lang="fr-FR" dirty="0" smtClean="0">
                <a:latin typeface="+mj-lt"/>
              </a:rPr>
              <a:t>ma </a:t>
            </a:r>
            <a:r>
              <a:rPr lang="fr-FR" dirty="0">
                <a:latin typeface="+mj-lt"/>
              </a:rPr>
              <a:t>vocation, </a:t>
            </a:r>
            <a:r>
              <a:rPr lang="fr-FR" dirty="0" smtClean="0">
                <a:latin typeface="+mj-lt"/>
              </a:rPr>
              <a:t>mon </a:t>
            </a:r>
            <a:r>
              <a:rPr lang="fr-FR" dirty="0">
                <a:latin typeface="+mj-lt"/>
              </a:rPr>
              <a:t>potentiel. </a:t>
            </a:r>
            <a:r>
              <a:rPr lang="fr-FR" dirty="0" smtClean="0">
                <a:latin typeface="+mj-lt"/>
              </a:rPr>
              <a:t>Alors je m’insurge contre moi-même. Cette </a:t>
            </a:r>
            <a:r>
              <a:rPr lang="fr-FR" dirty="0">
                <a:latin typeface="+mj-lt"/>
              </a:rPr>
              <a:t>révolution de la conscience ou « révolution personnelle » peut avoir des répercussions collectives. </a:t>
            </a:r>
          </a:p>
          <a:p>
            <a:r>
              <a:rPr lang="fr-FR" dirty="0">
                <a:latin typeface="+mj-lt"/>
              </a:rPr>
              <a:t>Alors qu’on se révolte souvent </a:t>
            </a:r>
            <a:r>
              <a:rPr lang="fr-FR" b="1" dirty="0">
                <a:latin typeface="+mj-lt"/>
              </a:rPr>
              <a:t>contre les autres </a:t>
            </a:r>
            <a:r>
              <a:rPr lang="fr-FR" dirty="0">
                <a:latin typeface="+mj-lt"/>
              </a:rPr>
              <a:t>et pour défendre son intérêt personnel, nous allons étudier l’inverse  : </a:t>
            </a:r>
            <a:r>
              <a:rPr lang="fr-FR" dirty="0" smtClean="0">
                <a:latin typeface="+mj-lt"/>
              </a:rPr>
              <a:t>se révolter </a:t>
            </a:r>
            <a:r>
              <a:rPr lang="fr-FR" b="1" dirty="0">
                <a:latin typeface="+mj-lt"/>
              </a:rPr>
              <a:t>contre son ego</a:t>
            </a:r>
            <a:r>
              <a:rPr lang="fr-FR" dirty="0">
                <a:latin typeface="+mj-lt"/>
              </a:rPr>
              <a:t> </a:t>
            </a:r>
            <a:r>
              <a:rPr lang="fr-FR" dirty="0" smtClean="0">
                <a:latin typeface="+mj-lt"/>
              </a:rPr>
              <a:t>et pour servir </a:t>
            </a:r>
            <a:r>
              <a:rPr lang="fr-FR" dirty="0">
                <a:latin typeface="+mj-lt"/>
              </a:rPr>
              <a:t>les autres. </a:t>
            </a:r>
          </a:p>
          <a:p>
            <a:endParaRPr lang="fr-FR" dirty="0"/>
          </a:p>
        </p:txBody>
      </p:sp>
    </p:spTree>
    <p:extLst>
      <p:ext uri="{BB962C8B-B14F-4D97-AF65-F5344CB8AC3E}">
        <p14:creationId xmlns:p14="http://schemas.microsoft.com/office/powerpoint/2010/main" val="1507437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000" dirty="0" smtClean="0"/>
              <a:t>Table 1 : je me révolte contre moi</a:t>
            </a:r>
            <a:endParaRPr lang="fr-FR" sz="6000" dirty="0"/>
          </a:p>
        </p:txBody>
      </p:sp>
      <p:sp>
        <p:nvSpPr>
          <p:cNvPr id="3" name="Espace réservé du contenu 2"/>
          <p:cNvSpPr>
            <a:spLocks noGrp="1"/>
          </p:cNvSpPr>
          <p:nvPr>
            <p:ph idx="1"/>
          </p:nvPr>
        </p:nvSpPr>
        <p:spPr>
          <a:xfrm>
            <a:off x="575048" y="1700808"/>
            <a:ext cx="8568952" cy="4525963"/>
          </a:xfrm>
        </p:spPr>
        <p:txBody>
          <a:bodyPr>
            <a:normAutofit/>
          </a:bodyPr>
          <a:lstStyle/>
          <a:p>
            <a:r>
              <a:rPr lang="fr-FR" b="1" dirty="0" smtClean="0"/>
              <a:t>Qu’est-ce </a:t>
            </a:r>
            <a:r>
              <a:rPr lang="fr-FR" b="1" dirty="0"/>
              <a:t>qui suscite la plus vive révolte de votre conscience ? (choisir trois réponses)</a:t>
            </a:r>
            <a:endParaRPr lang="fr-FR" dirty="0"/>
          </a:p>
          <a:p>
            <a:r>
              <a:rPr lang="fr-FR" dirty="0">
                <a:sym typeface="Wingdings"/>
              </a:rPr>
              <a:t></a:t>
            </a:r>
            <a:r>
              <a:rPr lang="fr-FR" dirty="0"/>
              <a:t>mes faiblesses </a:t>
            </a:r>
            <a:r>
              <a:rPr lang="fr-FR" dirty="0">
                <a:sym typeface="Wingdings"/>
              </a:rPr>
              <a:t></a:t>
            </a:r>
            <a:r>
              <a:rPr lang="fr-FR" dirty="0"/>
              <a:t>mes contradictions</a:t>
            </a:r>
            <a:r>
              <a:rPr lang="fr-FR" dirty="0">
                <a:sym typeface="Wingdings"/>
              </a:rPr>
              <a:t></a:t>
            </a:r>
            <a:r>
              <a:rPr lang="fr-FR" dirty="0"/>
              <a:t> mon double langage </a:t>
            </a:r>
            <a:r>
              <a:rPr lang="fr-FR" dirty="0">
                <a:sym typeface="Wingdings"/>
              </a:rPr>
              <a:t></a:t>
            </a:r>
            <a:r>
              <a:rPr lang="fr-FR" dirty="0"/>
              <a:t>ma double vie </a:t>
            </a:r>
            <a:r>
              <a:rPr lang="fr-FR" dirty="0">
                <a:sym typeface="Wingdings"/>
              </a:rPr>
              <a:t></a:t>
            </a:r>
            <a:r>
              <a:rPr lang="fr-FR" dirty="0"/>
              <a:t>mon hypocrisie </a:t>
            </a:r>
            <a:r>
              <a:rPr lang="fr-FR" dirty="0">
                <a:sym typeface="Wingdings"/>
              </a:rPr>
              <a:t></a:t>
            </a:r>
            <a:r>
              <a:rPr lang="fr-FR" dirty="0"/>
              <a:t>ma vulgarité </a:t>
            </a:r>
            <a:r>
              <a:rPr lang="fr-FR" dirty="0">
                <a:sym typeface="Wingdings"/>
              </a:rPr>
              <a:t></a:t>
            </a:r>
            <a:r>
              <a:rPr lang="fr-FR" dirty="0"/>
              <a:t>ma banalité (médiocrité, conformisme, superficialité) </a:t>
            </a:r>
            <a:r>
              <a:rPr lang="fr-FR" dirty="0">
                <a:sym typeface="Wingdings"/>
              </a:rPr>
              <a:t></a:t>
            </a:r>
            <a:r>
              <a:rPr lang="fr-FR" dirty="0"/>
              <a:t>ma mesquinerie </a:t>
            </a:r>
            <a:r>
              <a:rPr lang="fr-FR" dirty="0">
                <a:sym typeface="Wingdings"/>
              </a:rPr>
              <a:t></a:t>
            </a:r>
            <a:r>
              <a:rPr lang="fr-FR" dirty="0"/>
              <a:t>mon irresponsabilité </a:t>
            </a:r>
            <a:r>
              <a:rPr lang="fr-FR" dirty="0">
                <a:sym typeface="Wingdings"/>
              </a:rPr>
              <a:t></a:t>
            </a:r>
            <a:r>
              <a:rPr lang="fr-FR" dirty="0"/>
              <a:t>ma bassesse    </a:t>
            </a:r>
            <a:r>
              <a:rPr lang="fr-FR" dirty="0">
                <a:sym typeface="Wingdings"/>
              </a:rPr>
              <a:t></a:t>
            </a:r>
            <a:r>
              <a:rPr lang="fr-FR" dirty="0"/>
              <a:t> ma mauvaise foi </a:t>
            </a:r>
            <a:r>
              <a:rPr lang="fr-FR" dirty="0">
                <a:sym typeface="Wingdings"/>
              </a:rPr>
              <a:t></a:t>
            </a:r>
            <a:r>
              <a:rPr lang="fr-FR" dirty="0"/>
              <a:t> mon ignorance </a:t>
            </a:r>
            <a:r>
              <a:rPr lang="fr-FR" dirty="0">
                <a:sym typeface="Wingdings"/>
              </a:rPr>
              <a:t></a:t>
            </a:r>
            <a:r>
              <a:rPr lang="fr-FR" dirty="0"/>
              <a:t> mon insensibilité</a:t>
            </a:r>
          </a:p>
          <a:p>
            <a:r>
              <a:rPr lang="fr-FR" dirty="0"/>
              <a:t>D’où viennent ces trois tares ? Pourquoi vous empoisonnent-elles la vie ? Comment se traduit votre soulèvement intérieur et que faites-vous pour vous réhabiliter une fois que vous avez fait le procès de votre ego ? </a:t>
            </a:r>
          </a:p>
          <a:p>
            <a:pPr lvl="0"/>
            <a:endParaRPr lang="fr-FR" dirty="0"/>
          </a:p>
        </p:txBody>
      </p:sp>
    </p:spTree>
    <p:extLst>
      <p:ext uri="{BB962C8B-B14F-4D97-AF65-F5344CB8AC3E}">
        <p14:creationId xmlns:p14="http://schemas.microsoft.com/office/powerpoint/2010/main" val="3880579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278" y="188640"/>
            <a:ext cx="9009218" cy="1152128"/>
          </a:xfrm>
        </p:spPr>
        <p:txBody>
          <a:bodyPr>
            <a:noAutofit/>
          </a:bodyPr>
          <a:lstStyle/>
          <a:p>
            <a:r>
              <a:rPr lang="fr-FR" sz="6600" dirty="0" smtClean="0"/>
              <a:t>TABLE 2 : je me révolte pour toi</a:t>
            </a:r>
            <a:endParaRPr lang="fr-FR" sz="6600" dirty="0"/>
          </a:p>
        </p:txBody>
      </p:sp>
      <p:sp>
        <p:nvSpPr>
          <p:cNvPr id="5" name="Espace réservé du contenu 4"/>
          <p:cNvSpPr>
            <a:spLocks noGrp="1"/>
          </p:cNvSpPr>
          <p:nvPr>
            <p:ph idx="1"/>
          </p:nvPr>
        </p:nvSpPr>
        <p:spPr>
          <a:xfrm>
            <a:off x="457200" y="1600200"/>
            <a:ext cx="8435280" cy="4525963"/>
          </a:xfrm>
        </p:spPr>
        <p:txBody>
          <a:bodyPr/>
          <a:lstStyle/>
          <a:p>
            <a:pPr marL="0" indent="0">
              <a:buNone/>
            </a:pPr>
            <a:r>
              <a:rPr lang="fr-FR" dirty="0" smtClean="0">
                <a:solidFill>
                  <a:schemeClr val="accent5">
                    <a:lumMod val="75000"/>
                  </a:schemeClr>
                </a:solidFill>
                <a:latin typeface="+mj-lt"/>
              </a:rPr>
              <a:t>Une de vos relations avec quelqu’un ou plusieurs personnes n’est pas bonne en ce moment. Vous direz : </a:t>
            </a:r>
          </a:p>
          <a:p>
            <a:pPr marL="457200" indent="-457200">
              <a:buAutoNum type="arabicPeriod"/>
            </a:pPr>
            <a:r>
              <a:rPr lang="fr-FR" dirty="0" smtClean="0">
                <a:solidFill>
                  <a:schemeClr val="accent5">
                    <a:lumMod val="75000"/>
                  </a:schemeClr>
                </a:solidFill>
                <a:latin typeface="+mj-lt"/>
              </a:rPr>
              <a:t>si cette relation a toujours été ainsi ou l’est devenue. </a:t>
            </a:r>
          </a:p>
          <a:p>
            <a:pPr marL="457200" indent="-457200">
              <a:buAutoNum type="arabicPeriod"/>
            </a:pPr>
            <a:r>
              <a:rPr lang="fr-FR" dirty="0">
                <a:solidFill>
                  <a:schemeClr val="accent5">
                    <a:lumMod val="75000"/>
                  </a:schemeClr>
                </a:solidFill>
                <a:latin typeface="+mj-lt"/>
              </a:rPr>
              <a:t>en quoi elle n’est pas bonne : médiocre, inexistante, conflictuelle, ambiguë, déséquilibrée, malsaine </a:t>
            </a:r>
            <a:r>
              <a:rPr lang="fr-FR" dirty="0" err="1">
                <a:solidFill>
                  <a:schemeClr val="accent5">
                    <a:lumMod val="75000"/>
                  </a:schemeClr>
                </a:solidFill>
                <a:latin typeface="+mj-lt"/>
              </a:rPr>
              <a:t>etc</a:t>
            </a:r>
            <a:r>
              <a:rPr lang="fr-FR" dirty="0">
                <a:solidFill>
                  <a:schemeClr val="accent5">
                    <a:lumMod val="75000"/>
                  </a:schemeClr>
                </a:solidFill>
                <a:latin typeface="+mj-lt"/>
              </a:rPr>
              <a:t> …). Pourquoi en </a:t>
            </a:r>
            <a:r>
              <a:rPr lang="fr-FR" dirty="0" smtClean="0">
                <a:solidFill>
                  <a:schemeClr val="accent5">
                    <a:lumMod val="75000"/>
                  </a:schemeClr>
                </a:solidFill>
                <a:latin typeface="+mj-lt"/>
              </a:rPr>
              <a:t>souffrez-vous ?</a:t>
            </a:r>
          </a:p>
          <a:p>
            <a:pPr marL="457200" indent="-457200">
              <a:buFont typeface="Wingdings" pitchFamily="2" charset="2"/>
              <a:buAutoNum type="arabicPeriod"/>
            </a:pPr>
            <a:r>
              <a:rPr lang="fr-FR" dirty="0">
                <a:solidFill>
                  <a:schemeClr val="accent5">
                    <a:lumMod val="75000"/>
                  </a:schemeClr>
                </a:solidFill>
                <a:latin typeface="+mj-lt"/>
              </a:rPr>
              <a:t>Si vous </a:t>
            </a:r>
            <a:r>
              <a:rPr lang="fr-FR" dirty="0" smtClean="0">
                <a:solidFill>
                  <a:schemeClr val="accent5">
                    <a:lumMod val="75000"/>
                  </a:schemeClr>
                </a:solidFill>
                <a:latin typeface="+mj-lt"/>
              </a:rPr>
              <a:t>deviez cesser de vous résigner et vous </a:t>
            </a:r>
            <a:r>
              <a:rPr lang="fr-FR" dirty="0">
                <a:solidFill>
                  <a:schemeClr val="accent5">
                    <a:lumMod val="75000"/>
                  </a:schemeClr>
                </a:solidFill>
                <a:latin typeface="+mj-lt"/>
              </a:rPr>
              <a:t>révolter sainement contre cette situation bloquée, qu’est-ce que cela vous apporterait et apporterait aux autres ? Qu’est-ce qui peut vous empêcher d’agir ? D’où pourrait venir le déclic intérieur ?</a:t>
            </a:r>
          </a:p>
          <a:p>
            <a:pPr marL="457200" indent="-457200">
              <a:buAutoNum type="arabicPeriod"/>
            </a:pPr>
            <a:endParaRPr lang="fr-FR" dirty="0" smtClean="0">
              <a:solidFill>
                <a:schemeClr val="accent5">
                  <a:lumMod val="75000"/>
                </a:schemeClr>
              </a:solidFill>
              <a:latin typeface="+mj-lt"/>
            </a:endParaRPr>
          </a:p>
        </p:txBody>
      </p:sp>
    </p:spTree>
    <p:extLst>
      <p:ext uri="{BB962C8B-B14F-4D97-AF65-F5344CB8AC3E}">
        <p14:creationId xmlns:p14="http://schemas.microsoft.com/office/powerpoint/2010/main" val="240274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TABLE 3 – Résolutions : vision 2020</a:t>
            </a:r>
            <a:endParaRPr lang="fr-FR" dirty="0"/>
          </a:p>
        </p:txBody>
      </p:sp>
      <p:sp>
        <p:nvSpPr>
          <p:cNvPr id="5" name="Espace réservé du texte 4"/>
          <p:cNvSpPr>
            <a:spLocks noGrp="1"/>
          </p:cNvSpPr>
          <p:nvPr>
            <p:ph type="body" idx="1"/>
          </p:nvPr>
        </p:nvSpPr>
        <p:spPr>
          <a:xfrm>
            <a:off x="107504" y="1744662"/>
            <a:ext cx="4400228" cy="1252289"/>
          </a:xfrm>
        </p:spPr>
        <p:style>
          <a:lnRef idx="0">
            <a:schemeClr val="accent5"/>
          </a:lnRef>
          <a:fillRef idx="3">
            <a:schemeClr val="accent5"/>
          </a:fillRef>
          <a:effectRef idx="3">
            <a:schemeClr val="accent5"/>
          </a:effectRef>
          <a:fontRef idx="minor">
            <a:schemeClr val="lt1"/>
          </a:fontRef>
        </p:style>
        <p:txBody>
          <a:bodyPr>
            <a:normAutofit/>
          </a:bodyPr>
          <a:lstStyle/>
          <a:p>
            <a:r>
              <a:rPr lang="fr-FR" dirty="0" smtClean="0"/>
              <a:t>Force et rôle des minorités créatives pour éveiller les consciences</a:t>
            </a:r>
            <a:endParaRPr lang="fr-FR" dirty="0"/>
          </a:p>
        </p:txBody>
      </p:sp>
      <p:sp>
        <p:nvSpPr>
          <p:cNvPr id="3" name="Espace réservé du contenu 2"/>
          <p:cNvSpPr>
            <a:spLocks noGrp="1"/>
          </p:cNvSpPr>
          <p:nvPr>
            <p:ph sz="half" idx="2"/>
          </p:nvPr>
        </p:nvSpPr>
        <p:spPr>
          <a:xfrm>
            <a:off x="107504" y="3068960"/>
            <a:ext cx="3023268" cy="3528391"/>
          </a:xfrm>
        </p:spPr>
        <p:style>
          <a:lnRef idx="1">
            <a:schemeClr val="accent4"/>
          </a:lnRef>
          <a:fillRef idx="2">
            <a:schemeClr val="accent4"/>
          </a:fillRef>
          <a:effectRef idx="1">
            <a:schemeClr val="accent4"/>
          </a:effectRef>
          <a:fontRef idx="minor">
            <a:schemeClr val="dk1"/>
          </a:fontRef>
        </p:style>
        <p:txBody>
          <a:bodyPr>
            <a:normAutofit/>
          </a:bodyPr>
          <a:lstStyle/>
          <a:p>
            <a:r>
              <a:rPr lang="fr-FR" dirty="0" smtClean="0">
                <a:latin typeface="+mj-lt"/>
              </a:rPr>
              <a:t>Le rôle des minorités créatives pour susciter une révolution de la conscience dans la collectivité. Quelles minorités créatives peuvent entraîner la France d’ici 2020 ?</a:t>
            </a:r>
          </a:p>
          <a:p>
            <a:r>
              <a:rPr lang="fr-FR" dirty="0" smtClean="0">
                <a:latin typeface="+mj-lt"/>
              </a:rPr>
              <a:t>« pour </a:t>
            </a:r>
            <a:r>
              <a:rPr lang="fr-FR" dirty="0">
                <a:latin typeface="+mj-lt"/>
              </a:rPr>
              <a:t>cuire un kilo de riz, il ne faut pas un kilo de sel ! </a:t>
            </a:r>
            <a:r>
              <a:rPr lang="fr-FR" dirty="0" smtClean="0">
                <a:latin typeface="+mj-lt"/>
              </a:rPr>
              <a:t>»</a:t>
            </a:r>
          </a:p>
          <a:p>
            <a:endParaRPr lang="fr-FR" dirty="0"/>
          </a:p>
        </p:txBody>
      </p:sp>
      <p:sp>
        <p:nvSpPr>
          <p:cNvPr id="6" name="Espace réservé du texte 5"/>
          <p:cNvSpPr>
            <a:spLocks noGrp="1"/>
          </p:cNvSpPr>
          <p:nvPr>
            <p:ph type="body" sz="quarter" idx="3"/>
          </p:nvPr>
        </p:nvSpPr>
        <p:spPr/>
        <p:txBody>
          <a:bodyPr>
            <a:normAutofit fontScale="92500"/>
          </a:bodyPr>
          <a:lstStyle/>
          <a:p>
            <a:r>
              <a:rPr lang="fr-FR" dirty="0" smtClean="0"/>
              <a:t>Un concept de Arnold Toynbee</a:t>
            </a:r>
            <a:endParaRPr lang="fr-FR" dirty="0"/>
          </a:p>
        </p:txBody>
      </p:sp>
      <p:sp>
        <p:nvSpPr>
          <p:cNvPr id="4" name="Espace réservé du contenu 3"/>
          <p:cNvSpPr>
            <a:spLocks noGrp="1"/>
          </p:cNvSpPr>
          <p:nvPr>
            <p:ph sz="quarter" idx="4"/>
          </p:nvPr>
        </p:nvSpPr>
        <p:spPr>
          <a:xfrm>
            <a:off x="5292080" y="2174874"/>
            <a:ext cx="3672408" cy="4422478"/>
          </a:xfrm>
        </p:spPr>
        <p:txBody>
          <a:bodyPr>
            <a:normAutofit fontScale="92500" lnSpcReduction="20000"/>
          </a:bodyPr>
          <a:lstStyle/>
          <a:p>
            <a:pPr marL="274320" indent="-274320">
              <a:lnSpc>
                <a:spcPct val="90000"/>
              </a:lnSpc>
              <a:buSzPct val="85000"/>
              <a:buFont typeface="Wingdings 2"/>
              <a:buChar char=""/>
              <a:defRPr/>
            </a:pPr>
            <a:r>
              <a:rPr lang="fr-FR" b="1" dirty="0">
                <a:latin typeface="+mj-lt"/>
              </a:rPr>
              <a:t>Les civilisations se développent par la réponse d’individus créatifs à des défis.</a:t>
            </a:r>
          </a:p>
          <a:p>
            <a:pPr marL="274320" indent="-274320">
              <a:lnSpc>
                <a:spcPct val="90000"/>
              </a:lnSpc>
              <a:buSzPct val="85000"/>
              <a:buFont typeface="Wingdings 2"/>
              <a:buChar char=""/>
              <a:defRPr/>
            </a:pPr>
            <a:r>
              <a:rPr lang="fr-FR" b="1" dirty="0">
                <a:latin typeface="+mj-lt"/>
              </a:rPr>
              <a:t>La civilisation avance en répondant aux difficultés par des solutions créatives qui sont plus intérieures et spirituelles qu’extérieures et matérielles.</a:t>
            </a:r>
          </a:p>
          <a:p>
            <a:pPr marL="274320" indent="-274320">
              <a:lnSpc>
                <a:spcPct val="90000"/>
              </a:lnSpc>
              <a:buSzPct val="85000"/>
              <a:buFont typeface="Wingdings 2"/>
              <a:buChar char=""/>
              <a:defRPr/>
            </a:pPr>
            <a:r>
              <a:rPr lang="fr-FR" b="1" dirty="0">
                <a:latin typeface="+mj-lt"/>
              </a:rPr>
              <a:t>La société se désagrège quand les individus créatifs n’arrivent plus à diriger en exerçant leur puissance créatrice ; du coup, la majorité cesse de jouer le jeu, et la société commence à se désagréger</a:t>
            </a:r>
            <a:r>
              <a:rPr lang="fr-FR" b="1" dirty="0" smtClean="0">
                <a:latin typeface="+mj-lt"/>
              </a:rPr>
              <a:t>.</a:t>
            </a:r>
          </a:p>
          <a:p>
            <a:pPr marL="274320" indent="-274320">
              <a:lnSpc>
                <a:spcPct val="90000"/>
              </a:lnSpc>
              <a:buSzPct val="85000"/>
              <a:buFont typeface="Wingdings 2"/>
              <a:buChar char=""/>
              <a:defRPr/>
            </a:pPr>
            <a:r>
              <a:rPr lang="fr-FR" b="1" dirty="0" smtClean="0">
                <a:latin typeface="+mj-lt"/>
              </a:rPr>
              <a:t>Dom Helder Camara dans son livre « le désert est fertile », évoqua le rôle des minorités abrahamiques</a:t>
            </a:r>
            <a:endParaRPr lang="fr-FR" b="1" dirty="0">
              <a:latin typeface="+mj-lt"/>
            </a:endParaRPr>
          </a:p>
          <a:p>
            <a:endParaRPr lang="fr-FR" dirty="0"/>
          </a:p>
        </p:txBody>
      </p:sp>
      <p:sp>
        <p:nvSpPr>
          <p:cNvPr id="9" name="Control 3"/>
          <p:cNvSpPr>
            <a:spLocks noChangeArrowheads="1" noChangeShapeType="1"/>
          </p:cNvSpPr>
          <p:nvPr/>
        </p:nvSpPr>
        <p:spPr bwMode="auto">
          <a:xfrm>
            <a:off x="3429000" y="1744663"/>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fr-FR"/>
          </a:p>
        </p:txBody>
      </p:sp>
      <p:pic>
        <p:nvPicPr>
          <p:cNvPr id="2052" name="Picture 4" descr="http://ecx.images-amazon.com/images/I/51KXEn6-urL._SY445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1840" y="3140968"/>
            <a:ext cx="2229174"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66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Deuxième partie</a:t>
            </a:r>
            <a:endParaRPr lang="fr-FR" dirty="0"/>
          </a:p>
        </p:txBody>
      </p:sp>
      <p:sp>
        <p:nvSpPr>
          <p:cNvPr id="8" name="Espace réservé du texte 7"/>
          <p:cNvSpPr>
            <a:spLocks noGrp="1"/>
          </p:cNvSpPr>
          <p:nvPr>
            <p:ph type="body" idx="1"/>
          </p:nvPr>
        </p:nvSpPr>
        <p:spPr/>
        <p:txBody>
          <a:bodyPr/>
          <a:lstStyle/>
          <a:p>
            <a:r>
              <a:rPr lang="fr-FR" dirty="0" smtClean="0"/>
              <a:t>Exposé de Laurent </a:t>
            </a:r>
            <a:r>
              <a:rPr lang="fr-FR" dirty="0" err="1" smtClean="0"/>
              <a:t>Ladouce</a:t>
            </a:r>
            <a:endParaRPr lang="fr-FR" dirty="0"/>
          </a:p>
        </p:txBody>
      </p:sp>
    </p:spTree>
    <p:extLst>
      <p:ext uri="{BB962C8B-B14F-4D97-AF65-F5344CB8AC3E}">
        <p14:creationId xmlns:p14="http://schemas.microsoft.com/office/powerpoint/2010/main" val="2937730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l’exposé</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33540142"/>
              </p:ext>
            </p:extLst>
          </p:nvPr>
        </p:nvGraphicFramePr>
        <p:xfrm>
          <a:off x="323528" y="548680"/>
          <a:ext cx="822960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753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5006</TotalTime>
  <Words>2031</Words>
  <Application>Microsoft Office PowerPoint</Application>
  <PresentationFormat>Affichage à l'écran (4:3)</PresentationFormat>
  <Paragraphs>315</Paragraphs>
  <Slides>35</Slides>
  <Notes>1</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Decatur</vt:lpstr>
      <vt:lpstr>Conception personnalisée</vt:lpstr>
      <vt:lpstr>Les Semaines  de la Révolution</vt:lpstr>
      <vt:lpstr>Première partie : discussion par tables</vt:lpstr>
      <vt:lpstr>Aide à la discussion : définitions et synonymes</vt:lpstr>
      <vt:lpstr>Problématiques de Parole Donnée N° 184</vt:lpstr>
      <vt:lpstr>Table 1 : je me révolte contre moi</vt:lpstr>
      <vt:lpstr>TABLE 2 : je me révolte pour toi</vt:lpstr>
      <vt:lpstr>TABLE 3 – Résolutions : vision 2020</vt:lpstr>
      <vt:lpstr>Deuxième partie</vt:lpstr>
      <vt:lpstr>Plan de l’exposé</vt:lpstr>
      <vt:lpstr>Le Soulèvement, intérieur</vt:lpstr>
      <vt:lpstr>Critique de la raison indignée</vt:lpstr>
      <vt:lpstr>Difficulté du soulèvement intérieur</vt:lpstr>
      <vt:lpstr>Présentation PowerPoint</vt:lpstr>
      <vt:lpstr>Deux hommes révoltés : Sartre et Cioran</vt:lpstr>
      <vt:lpstr>Emil Michel Cioran (1911 – 1995)</vt:lpstr>
      <vt:lpstr>Conscience procureure ou avocate</vt:lpstr>
      <vt:lpstr>Il n’est pas de juste, pas même un seul</vt:lpstr>
      <vt:lpstr>Depuis un passé qui n’a pas de commencement, tous les êtres sensibles et moi été nuisibles les uns aux autres</vt:lpstr>
      <vt:lpstr>La Révolution Personnelle</vt:lpstr>
      <vt:lpstr>Jedermann, cette conscience qui hante chaque être humain Jedermann (chaque homme) : une pièce mystère de Hugo von Hofmannsthal</vt:lpstr>
      <vt:lpstr>De Jedermann au « manteau de la conscience »</vt:lpstr>
      <vt:lpstr>Présentation PowerPoint</vt:lpstr>
      <vt:lpstr>Évolution de la représentation de la conscience</vt:lpstr>
      <vt:lpstr>L’éclairage des Principes de l’Unification</vt:lpstr>
      <vt:lpstr>Cœur divisé et conscience déchirée</vt:lpstr>
      <vt:lpstr>Présentation PowerPoint</vt:lpstr>
      <vt:lpstr>Présentation PowerPoint</vt:lpstr>
      <vt:lpstr>Hurricane Carter</vt:lpstr>
      <vt:lpstr>Présentation PowerPoint</vt:lpstr>
      <vt:lpstr>Du messianisme à l’idée révolutionnaire</vt:lpstr>
      <vt:lpstr>Présentation PowerPoint</vt:lpstr>
      <vt:lpstr>Présentation PowerPoint</vt:lpstr>
      <vt:lpstr>Présentation PowerPoint</vt:lpstr>
      <vt:lpstr>Conscience élevée, purifiée, unifiée, clarifiée, ordonnée</vt:lpstr>
      <vt:lpstr>LA REVOLTE DE LA CONSCIENCE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 humanisme ?</dc:title>
  <dc:creator>PC</dc:creator>
  <cp:lastModifiedBy>PC</cp:lastModifiedBy>
  <cp:revision>298</cp:revision>
  <dcterms:created xsi:type="dcterms:W3CDTF">2014-01-27T18:51:38Z</dcterms:created>
  <dcterms:modified xsi:type="dcterms:W3CDTF">2014-05-02T11:48:45Z</dcterms:modified>
</cp:coreProperties>
</file>